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xml" ContentType="application/vnd.openxmlformats-officedocument.themeOverride+xml"/>
  <Override PartName="/ppt/notesSlides/notesSlide21.xml" ContentType="application/vnd.openxmlformats-officedocument.presentationml.notesSlide+xml"/>
  <Override PartName="/ppt/theme/themeOverride2.xml" ContentType="application/vnd.openxmlformats-officedocument.themeOverride+xml"/>
  <Override PartName="/ppt/notesSlides/notesSlide22.xml" ContentType="application/vnd.openxmlformats-officedocument.presentationml.notesSlide+xml"/>
  <Override PartName="/ppt/theme/themeOverride3.xml" ContentType="application/vnd.openxmlformats-officedocument.themeOverr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notesSlides/notesSlide24.xml" ContentType="application/vnd.openxmlformats-officedocument.presentationml.notesSlide+xml"/>
  <Override PartName="/ppt/theme/themeOverride5.xml" ContentType="application/vnd.openxmlformats-officedocument.themeOverr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6.xml" ContentType="application/vnd.openxmlformats-officedocument.themeOverride+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7.xml" ContentType="application/vnd.openxmlformats-officedocument.themeOverride+xml"/>
  <Override PartName="/ppt/notesSlides/notesSlide27.xml" ContentType="application/vnd.openxmlformats-officedocument.presentationml.notesSlide+xml"/>
  <Override PartName="/ppt/theme/themeOverride8.xml" ContentType="application/vnd.openxmlformats-officedocument.themeOverride+xml"/>
  <Override PartName="/ppt/notesSlides/notesSlide28.xml" ContentType="application/vnd.openxmlformats-officedocument.presentationml.notesSlide+xml"/>
  <Override PartName="/ppt/theme/themeOverride9.xml" ContentType="application/vnd.openxmlformats-officedocument.themeOverride+xml"/>
  <Override PartName="/ppt/notesSlides/notesSlide29.xml" ContentType="application/vnd.openxmlformats-officedocument.presentationml.notesSlide+xml"/>
  <Override PartName="/ppt/theme/themeOverride10.xml" ContentType="application/vnd.openxmlformats-officedocument.themeOverride+xml"/>
  <Override PartName="/ppt/notesSlides/notesSlide30.xml" ContentType="application/vnd.openxmlformats-officedocument.presentationml.notesSlide+xml"/>
  <Override PartName="/ppt/theme/themeOverride11.xml" ContentType="application/vnd.openxmlformats-officedocument.themeOverride+xml"/>
  <Override PartName="/ppt/notesSlides/notesSlide31.xml" ContentType="application/vnd.openxmlformats-officedocument.presentationml.notesSlide+xml"/>
  <Override PartName="/ppt/theme/themeOverride12.xml" ContentType="application/vnd.openxmlformats-officedocument.themeOverride+xml"/>
  <Override PartName="/ppt/notesSlides/notesSlide32.xml" ContentType="application/vnd.openxmlformats-officedocument.presentationml.notesSlide+xml"/>
  <Override PartName="/ppt/theme/themeOverride13.xml" ContentType="application/vnd.openxmlformats-officedocument.themeOverride+xml"/>
  <Override PartName="/ppt/notesSlides/notesSlide33.xml" ContentType="application/vnd.openxmlformats-officedocument.presentationml.notesSlide+xml"/>
  <Override PartName="/ppt/theme/themeOverride14.xml" ContentType="application/vnd.openxmlformats-officedocument.themeOverride+xml"/>
  <Override PartName="/ppt/notesSlides/notesSlide34.xml" ContentType="application/vnd.openxmlformats-officedocument.presentationml.notesSlide+xml"/>
  <Override PartName="/ppt/theme/themeOverride15.xml" ContentType="application/vnd.openxmlformats-officedocument.themeOverride+xml"/>
  <Override PartName="/ppt/notesSlides/notesSlide35.xml" ContentType="application/vnd.openxmlformats-officedocument.presentationml.notesSlide+xml"/>
  <Override PartName="/ppt/theme/themeOverride16.xml" ContentType="application/vnd.openxmlformats-officedocument.themeOverride+xml"/>
  <Override PartName="/ppt/notesSlides/notesSlide36.xml" ContentType="application/vnd.openxmlformats-officedocument.presentationml.notesSlide+xml"/>
  <Override PartName="/ppt/theme/themeOverride17.xml" ContentType="application/vnd.openxmlformats-officedocument.themeOverride+xml"/>
  <Override PartName="/ppt/notesSlides/notesSlide37.xml" ContentType="application/vnd.openxmlformats-officedocument.presentationml.notesSlide+xml"/>
  <Override PartName="/ppt/theme/themeOverride18.xml" ContentType="application/vnd.openxmlformats-officedocument.themeOverride+xml"/>
  <Override PartName="/ppt/notesSlides/notesSlide38.xml" ContentType="application/vnd.openxmlformats-officedocument.presentationml.notesSlide+xml"/>
  <Override PartName="/ppt/theme/themeOverride19.xml" ContentType="application/vnd.openxmlformats-officedocument.themeOverride+xml"/>
  <Override PartName="/ppt/notesSlides/notesSlide39.xml" ContentType="application/vnd.openxmlformats-officedocument.presentationml.notesSlide+xml"/>
  <Override PartName="/ppt/theme/themeOverride20.xml" ContentType="application/vnd.openxmlformats-officedocument.themeOverride+xml"/>
  <Override PartName="/ppt/notesSlides/notesSlide4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21.xml" ContentType="application/vnd.openxmlformats-officedocument.themeOverride+xml"/>
  <Override PartName="/ppt/notesSlides/notesSlide41.xml" ContentType="application/vnd.openxmlformats-officedocument.presentationml.notesSlide+xml"/>
  <Override PartName="/ppt/theme/themeOverride22.xml" ContentType="application/vnd.openxmlformats-officedocument.themeOverride+xml"/>
  <Override PartName="/ppt/notesSlides/notesSlide42.xml" ContentType="application/vnd.openxmlformats-officedocument.presentationml.notesSlide+xml"/>
  <Override PartName="/ppt/comments/comment1.xml" ContentType="application/vnd.openxmlformats-officedocument.presentationml.comments+xml"/>
  <Override PartName="/ppt/theme/themeOverride23.xml" ContentType="application/vnd.openxmlformats-officedocument.themeOverride+xml"/>
  <Override PartName="/ppt/notesSlides/notesSlide43.xml" ContentType="application/vnd.openxmlformats-officedocument.presentationml.notesSlide+xml"/>
  <Override PartName="/ppt/theme/themeOverride24.xml" ContentType="application/vnd.openxmlformats-officedocument.themeOverride+xml"/>
  <Override PartName="/ppt/notesSlides/notesSlide44.xml" ContentType="application/vnd.openxmlformats-officedocument.presentationml.notesSlide+xml"/>
  <Override PartName="/ppt/theme/themeOverride25.xml" ContentType="application/vnd.openxmlformats-officedocument.themeOverride+xml"/>
  <Override PartName="/ppt/notesSlides/notesSlide45.xml" ContentType="application/vnd.openxmlformats-officedocument.presentationml.notesSlide+xml"/>
  <Override PartName="/ppt/theme/themeOverride26.xml" ContentType="application/vnd.openxmlformats-officedocument.themeOverride+xml"/>
  <Override PartName="/ppt/notesSlides/notesSlide46.xml" ContentType="application/vnd.openxmlformats-officedocument.presentationml.notesSlide+xml"/>
  <Override PartName="/ppt/theme/themeOverride27.xml" ContentType="application/vnd.openxmlformats-officedocument.themeOverride+xml"/>
  <Override PartName="/ppt/notesSlides/notesSlide47.xml" ContentType="application/vnd.openxmlformats-officedocument.presentationml.notesSlide+xml"/>
  <Override PartName="/ppt/theme/themeOverride28.xml" ContentType="application/vnd.openxmlformats-officedocument.themeOverride+xml"/>
  <Override PartName="/ppt/notesSlides/notesSlide48.xml" ContentType="application/vnd.openxmlformats-officedocument.presentationml.notesSlide+xml"/>
  <Override PartName="/ppt/theme/themeOverride29.xml" ContentType="application/vnd.openxmlformats-officedocument.themeOverride+xml"/>
  <Override PartName="/ppt/notesSlides/notesSlide49.xml" ContentType="application/vnd.openxmlformats-officedocument.presentationml.notesSlide+xml"/>
  <Override PartName="/ppt/theme/themeOverride30.xml" ContentType="application/vnd.openxmlformats-officedocument.themeOverride+xml"/>
  <Override PartName="/ppt/notesSlides/notesSlide50.xml" ContentType="application/vnd.openxmlformats-officedocument.presentationml.notesSlide+xml"/>
  <Override PartName="/ppt/theme/themeOverride31.xml" ContentType="application/vnd.openxmlformats-officedocument.themeOverride+xml"/>
  <Override PartName="/ppt/notesSlides/notesSlide51.xml" ContentType="application/vnd.openxmlformats-officedocument.presentationml.notesSlide+xml"/>
  <Override PartName="/ppt/theme/themeOverride32.xml" ContentType="application/vnd.openxmlformats-officedocument.themeOverride+xml"/>
  <Override PartName="/ppt/notesSlides/notesSlide52.xml" ContentType="application/vnd.openxmlformats-officedocument.presentationml.notesSlide+xml"/>
  <Override PartName="/ppt/theme/themeOverride33.xml" ContentType="application/vnd.openxmlformats-officedocument.themeOverride+xml"/>
  <Override PartName="/ppt/notesSlides/notesSlide53.xml" ContentType="application/vnd.openxmlformats-officedocument.presentationml.notesSlide+xml"/>
  <Override PartName="/ppt/theme/themeOverride34.xml" ContentType="application/vnd.openxmlformats-officedocument.themeOverr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Lst>
  <p:notesMasterIdLst>
    <p:notesMasterId r:id="rId57"/>
  </p:notesMasterIdLst>
  <p:handoutMasterIdLst>
    <p:handoutMasterId r:id="rId58"/>
  </p:handoutMasterIdLst>
  <p:sldIdLst>
    <p:sldId id="257" r:id="rId2"/>
    <p:sldId id="318" r:id="rId3"/>
    <p:sldId id="341" r:id="rId4"/>
    <p:sldId id="342" r:id="rId5"/>
    <p:sldId id="337" r:id="rId6"/>
    <p:sldId id="338" r:id="rId7"/>
    <p:sldId id="357" r:id="rId8"/>
    <p:sldId id="358" r:id="rId9"/>
    <p:sldId id="340" r:id="rId10"/>
    <p:sldId id="359" r:id="rId11"/>
    <p:sldId id="360" r:id="rId12"/>
    <p:sldId id="339" r:id="rId13"/>
    <p:sldId id="334" r:id="rId14"/>
    <p:sldId id="336" r:id="rId15"/>
    <p:sldId id="344" r:id="rId16"/>
    <p:sldId id="335" r:id="rId17"/>
    <p:sldId id="343" r:id="rId18"/>
    <p:sldId id="345" r:id="rId19"/>
    <p:sldId id="356" r:id="rId20"/>
    <p:sldId id="347" r:id="rId21"/>
    <p:sldId id="346" r:id="rId22"/>
    <p:sldId id="348" r:id="rId23"/>
    <p:sldId id="349" r:id="rId24"/>
    <p:sldId id="350" r:id="rId25"/>
    <p:sldId id="351" r:id="rId26"/>
    <p:sldId id="352" r:id="rId27"/>
    <p:sldId id="353" r:id="rId28"/>
    <p:sldId id="354" r:id="rId29"/>
    <p:sldId id="355" r:id="rId30"/>
    <p:sldId id="333" r:id="rId31"/>
    <p:sldId id="384" r:id="rId32"/>
    <p:sldId id="362" r:id="rId33"/>
    <p:sldId id="363" r:id="rId34"/>
    <p:sldId id="364" r:id="rId35"/>
    <p:sldId id="365" r:id="rId36"/>
    <p:sldId id="366" r:id="rId37"/>
    <p:sldId id="367" r:id="rId38"/>
    <p:sldId id="368" r:id="rId39"/>
    <p:sldId id="369" r:id="rId40"/>
    <p:sldId id="370" r:id="rId41"/>
    <p:sldId id="371" r:id="rId42"/>
    <p:sldId id="280" r:id="rId43"/>
    <p:sldId id="372" r:id="rId44"/>
    <p:sldId id="373" r:id="rId45"/>
    <p:sldId id="374" r:id="rId46"/>
    <p:sldId id="375" r:id="rId47"/>
    <p:sldId id="317" r:id="rId48"/>
    <p:sldId id="376" r:id="rId49"/>
    <p:sldId id="377" r:id="rId50"/>
    <p:sldId id="378" r:id="rId51"/>
    <p:sldId id="379" r:id="rId52"/>
    <p:sldId id="380" r:id="rId53"/>
    <p:sldId id="381" r:id="rId54"/>
    <p:sldId id="382" r:id="rId55"/>
    <p:sldId id="383" r:id="rId56"/>
  </p:sldIdLst>
  <p:sldSz cx="12192000" cy="6858000"/>
  <p:notesSz cx="6858000" cy="9144000"/>
  <p:custDataLst>
    <p:tags r:id="rId5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3636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14" autoAdjust="0"/>
    <p:restoredTop sz="74670" autoAdjust="0"/>
  </p:normalViewPr>
  <p:slideViewPr>
    <p:cSldViewPr snapToGrid="0">
      <p:cViewPr varScale="1">
        <p:scale>
          <a:sx n="68" d="100"/>
          <a:sy n="68" d="100"/>
        </p:scale>
        <p:origin x="-1092"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3570" y="4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3-26T17:59:01.270" idx="1">
    <p:pos x="10" y="10"/>
    <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AEABE9-9C80-4F3E-9D3B-DC44AC9B1511}"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7E8480E1-5149-4AB7-8710-885ED0F16831}">
      <dgm:prSet/>
      <dgm:spPr/>
      <dgm:t>
        <a:bodyPr/>
        <a:lstStyle/>
        <a:p>
          <a:r>
            <a:rPr lang="en-US" b="1"/>
            <a:t>Full-time employees</a:t>
          </a:r>
          <a:r>
            <a:rPr lang="en-US"/>
            <a:t>, regardless of the length of time they have worked for their employer, are entitled to </a:t>
          </a:r>
          <a:r>
            <a:rPr lang="en-US" b="1"/>
            <a:t>80 hours </a:t>
          </a:r>
          <a:r>
            <a:rPr lang="en-US"/>
            <a:t>of paid sick time, available for immediate use. </a:t>
          </a:r>
        </a:p>
      </dgm:t>
    </dgm:pt>
    <dgm:pt modelId="{AB644A80-953C-4ECE-8AC8-292994107731}" type="parTrans" cxnId="{D0565532-75BF-45D2-BD58-1372B38637D0}">
      <dgm:prSet/>
      <dgm:spPr/>
      <dgm:t>
        <a:bodyPr/>
        <a:lstStyle/>
        <a:p>
          <a:endParaRPr lang="en-US"/>
        </a:p>
      </dgm:t>
    </dgm:pt>
    <dgm:pt modelId="{15711375-C8B2-47F7-B272-D5E013DBFF02}" type="sibTrans" cxnId="{D0565532-75BF-45D2-BD58-1372B38637D0}">
      <dgm:prSet/>
      <dgm:spPr/>
      <dgm:t>
        <a:bodyPr/>
        <a:lstStyle/>
        <a:p>
          <a:endParaRPr lang="en-US"/>
        </a:p>
      </dgm:t>
    </dgm:pt>
    <dgm:pt modelId="{7DEB474E-FEB5-491C-88B6-1D668F91C851}">
      <dgm:prSet/>
      <dgm:spPr/>
      <dgm:t>
        <a:bodyPr/>
        <a:lstStyle/>
        <a:p>
          <a:r>
            <a:rPr lang="en-US" b="1"/>
            <a:t>Part-time employees </a:t>
          </a:r>
          <a:r>
            <a:rPr lang="en-US"/>
            <a:t>are entitled to an amount of paid sick time equal to the average number of hours they work over a two-week period.</a:t>
          </a:r>
        </a:p>
      </dgm:t>
    </dgm:pt>
    <dgm:pt modelId="{F6CE8176-6360-48B2-B3D6-929C5E2D929C}" type="parTrans" cxnId="{59150F66-2805-482F-8A62-D4201A25B91D}">
      <dgm:prSet/>
      <dgm:spPr/>
      <dgm:t>
        <a:bodyPr/>
        <a:lstStyle/>
        <a:p>
          <a:endParaRPr lang="en-US"/>
        </a:p>
      </dgm:t>
    </dgm:pt>
    <dgm:pt modelId="{1C831382-2F10-484B-B790-94ABA090F2EF}" type="sibTrans" cxnId="{59150F66-2805-482F-8A62-D4201A25B91D}">
      <dgm:prSet/>
      <dgm:spPr/>
      <dgm:t>
        <a:bodyPr/>
        <a:lstStyle/>
        <a:p>
          <a:endParaRPr lang="en-US"/>
        </a:p>
      </dgm:t>
    </dgm:pt>
    <dgm:pt modelId="{05762FF2-0428-4A83-BAFE-647A4D74F71F}" type="pres">
      <dgm:prSet presAssocID="{31AEABE9-9C80-4F3E-9D3B-DC44AC9B1511}" presName="hierChild1" presStyleCnt="0">
        <dgm:presLayoutVars>
          <dgm:chPref val="1"/>
          <dgm:dir/>
          <dgm:animOne val="branch"/>
          <dgm:animLvl val="lvl"/>
          <dgm:resizeHandles/>
        </dgm:presLayoutVars>
      </dgm:prSet>
      <dgm:spPr/>
      <dgm:t>
        <a:bodyPr/>
        <a:lstStyle/>
        <a:p>
          <a:endParaRPr lang="en-US"/>
        </a:p>
      </dgm:t>
    </dgm:pt>
    <dgm:pt modelId="{AC938FD9-74BE-4197-8CC4-D472BDFFCA80}" type="pres">
      <dgm:prSet presAssocID="{7E8480E1-5149-4AB7-8710-885ED0F16831}" presName="hierRoot1" presStyleCnt="0"/>
      <dgm:spPr/>
    </dgm:pt>
    <dgm:pt modelId="{1B533BAA-DAE0-445E-A4FC-0A4ADDC732D0}" type="pres">
      <dgm:prSet presAssocID="{7E8480E1-5149-4AB7-8710-885ED0F16831}" presName="composite" presStyleCnt="0"/>
      <dgm:spPr/>
    </dgm:pt>
    <dgm:pt modelId="{0753DA3C-C459-4DAD-AEC2-5DD43E8D8562}" type="pres">
      <dgm:prSet presAssocID="{7E8480E1-5149-4AB7-8710-885ED0F16831}" presName="background" presStyleLbl="node0" presStyleIdx="0" presStyleCnt="2"/>
      <dgm:spPr/>
    </dgm:pt>
    <dgm:pt modelId="{5B6B4B02-219C-418E-9B0A-2FAEFA278A64}" type="pres">
      <dgm:prSet presAssocID="{7E8480E1-5149-4AB7-8710-885ED0F16831}" presName="text" presStyleLbl="fgAcc0" presStyleIdx="0" presStyleCnt="2">
        <dgm:presLayoutVars>
          <dgm:chPref val="3"/>
        </dgm:presLayoutVars>
      </dgm:prSet>
      <dgm:spPr/>
      <dgm:t>
        <a:bodyPr/>
        <a:lstStyle/>
        <a:p>
          <a:endParaRPr lang="en-US"/>
        </a:p>
      </dgm:t>
    </dgm:pt>
    <dgm:pt modelId="{8D0D439D-D702-471F-A2F8-4DD1337AABC3}" type="pres">
      <dgm:prSet presAssocID="{7E8480E1-5149-4AB7-8710-885ED0F16831}" presName="hierChild2" presStyleCnt="0"/>
      <dgm:spPr/>
    </dgm:pt>
    <dgm:pt modelId="{40F9C480-834F-49B1-A074-0B959377ED3A}" type="pres">
      <dgm:prSet presAssocID="{7DEB474E-FEB5-491C-88B6-1D668F91C851}" presName="hierRoot1" presStyleCnt="0"/>
      <dgm:spPr/>
    </dgm:pt>
    <dgm:pt modelId="{6B8EB484-3A67-462B-8555-4D1E888C885D}" type="pres">
      <dgm:prSet presAssocID="{7DEB474E-FEB5-491C-88B6-1D668F91C851}" presName="composite" presStyleCnt="0"/>
      <dgm:spPr/>
    </dgm:pt>
    <dgm:pt modelId="{DE901053-D126-4E5D-95C8-A2A29DA9776F}" type="pres">
      <dgm:prSet presAssocID="{7DEB474E-FEB5-491C-88B6-1D668F91C851}" presName="background" presStyleLbl="node0" presStyleIdx="1" presStyleCnt="2"/>
      <dgm:spPr/>
    </dgm:pt>
    <dgm:pt modelId="{08563093-086F-4476-BC69-F717A6AFB195}" type="pres">
      <dgm:prSet presAssocID="{7DEB474E-FEB5-491C-88B6-1D668F91C851}" presName="text" presStyleLbl="fgAcc0" presStyleIdx="1" presStyleCnt="2">
        <dgm:presLayoutVars>
          <dgm:chPref val="3"/>
        </dgm:presLayoutVars>
      </dgm:prSet>
      <dgm:spPr/>
      <dgm:t>
        <a:bodyPr/>
        <a:lstStyle/>
        <a:p>
          <a:endParaRPr lang="en-US"/>
        </a:p>
      </dgm:t>
    </dgm:pt>
    <dgm:pt modelId="{945DECF0-32E3-4A8B-BE82-2D3B54BC0D98}" type="pres">
      <dgm:prSet presAssocID="{7DEB474E-FEB5-491C-88B6-1D668F91C851}" presName="hierChild2" presStyleCnt="0"/>
      <dgm:spPr/>
    </dgm:pt>
  </dgm:ptLst>
  <dgm:cxnLst>
    <dgm:cxn modelId="{F95A0F48-EA14-49AA-B8C5-D32ACF9F7AC9}" type="presOf" srcId="{7E8480E1-5149-4AB7-8710-885ED0F16831}" destId="{5B6B4B02-219C-418E-9B0A-2FAEFA278A64}" srcOrd="0" destOrd="0" presId="urn:microsoft.com/office/officeart/2005/8/layout/hierarchy1"/>
    <dgm:cxn modelId="{44A7289B-B105-4F01-B3AE-5684B5B2B0F3}" type="presOf" srcId="{7DEB474E-FEB5-491C-88B6-1D668F91C851}" destId="{08563093-086F-4476-BC69-F717A6AFB195}" srcOrd="0" destOrd="0" presId="urn:microsoft.com/office/officeart/2005/8/layout/hierarchy1"/>
    <dgm:cxn modelId="{59150F66-2805-482F-8A62-D4201A25B91D}" srcId="{31AEABE9-9C80-4F3E-9D3B-DC44AC9B1511}" destId="{7DEB474E-FEB5-491C-88B6-1D668F91C851}" srcOrd="1" destOrd="0" parTransId="{F6CE8176-6360-48B2-B3D6-929C5E2D929C}" sibTransId="{1C831382-2F10-484B-B790-94ABA090F2EF}"/>
    <dgm:cxn modelId="{D0565532-75BF-45D2-BD58-1372B38637D0}" srcId="{31AEABE9-9C80-4F3E-9D3B-DC44AC9B1511}" destId="{7E8480E1-5149-4AB7-8710-885ED0F16831}" srcOrd="0" destOrd="0" parTransId="{AB644A80-953C-4ECE-8AC8-292994107731}" sibTransId="{15711375-C8B2-47F7-B272-D5E013DBFF02}"/>
    <dgm:cxn modelId="{8A14A0C8-525D-4E5A-BB31-48DF2443D2D1}" type="presOf" srcId="{31AEABE9-9C80-4F3E-9D3B-DC44AC9B1511}" destId="{05762FF2-0428-4A83-BAFE-647A4D74F71F}" srcOrd="0" destOrd="0" presId="urn:microsoft.com/office/officeart/2005/8/layout/hierarchy1"/>
    <dgm:cxn modelId="{AD29E2F6-4F5A-4BD9-9506-26215D10D7FC}" type="presParOf" srcId="{05762FF2-0428-4A83-BAFE-647A4D74F71F}" destId="{AC938FD9-74BE-4197-8CC4-D472BDFFCA80}" srcOrd="0" destOrd="0" presId="urn:microsoft.com/office/officeart/2005/8/layout/hierarchy1"/>
    <dgm:cxn modelId="{2A0F15EB-62AF-4A6F-9C95-9D8BDB36B65A}" type="presParOf" srcId="{AC938FD9-74BE-4197-8CC4-D472BDFFCA80}" destId="{1B533BAA-DAE0-445E-A4FC-0A4ADDC732D0}" srcOrd="0" destOrd="0" presId="urn:microsoft.com/office/officeart/2005/8/layout/hierarchy1"/>
    <dgm:cxn modelId="{4F00308B-1E8D-4DE1-A66F-4C141E3D90F0}" type="presParOf" srcId="{1B533BAA-DAE0-445E-A4FC-0A4ADDC732D0}" destId="{0753DA3C-C459-4DAD-AEC2-5DD43E8D8562}" srcOrd="0" destOrd="0" presId="urn:microsoft.com/office/officeart/2005/8/layout/hierarchy1"/>
    <dgm:cxn modelId="{991E389A-591A-4B47-8666-E55B3B1DF028}" type="presParOf" srcId="{1B533BAA-DAE0-445E-A4FC-0A4ADDC732D0}" destId="{5B6B4B02-219C-418E-9B0A-2FAEFA278A64}" srcOrd="1" destOrd="0" presId="urn:microsoft.com/office/officeart/2005/8/layout/hierarchy1"/>
    <dgm:cxn modelId="{4D8A767B-6E2F-412E-9AE4-7B50F1D867CE}" type="presParOf" srcId="{AC938FD9-74BE-4197-8CC4-D472BDFFCA80}" destId="{8D0D439D-D702-471F-A2F8-4DD1337AABC3}" srcOrd="1" destOrd="0" presId="urn:microsoft.com/office/officeart/2005/8/layout/hierarchy1"/>
    <dgm:cxn modelId="{3C4C7D5E-7479-4F2D-8861-9D8460DC74E4}" type="presParOf" srcId="{05762FF2-0428-4A83-BAFE-647A4D74F71F}" destId="{40F9C480-834F-49B1-A074-0B959377ED3A}" srcOrd="1" destOrd="0" presId="urn:microsoft.com/office/officeart/2005/8/layout/hierarchy1"/>
    <dgm:cxn modelId="{B58944D2-0B6B-4A02-AF42-7868F558AFDF}" type="presParOf" srcId="{40F9C480-834F-49B1-A074-0B959377ED3A}" destId="{6B8EB484-3A67-462B-8555-4D1E888C885D}" srcOrd="0" destOrd="0" presId="urn:microsoft.com/office/officeart/2005/8/layout/hierarchy1"/>
    <dgm:cxn modelId="{A5C3AF9F-7261-4405-88F3-49CA2A4E0E9D}" type="presParOf" srcId="{6B8EB484-3A67-462B-8555-4D1E888C885D}" destId="{DE901053-D126-4E5D-95C8-A2A29DA9776F}" srcOrd="0" destOrd="0" presId="urn:microsoft.com/office/officeart/2005/8/layout/hierarchy1"/>
    <dgm:cxn modelId="{03F2F028-6E5C-48C8-BD63-69C31B543677}" type="presParOf" srcId="{6B8EB484-3A67-462B-8555-4D1E888C885D}" destId="{08563093-086F-4476-BC69-F717A6AFB195}" srcOrd="1" destOrd="0" presId="urn:microsoft.com/office/officeart/2005/8/layout/hierarchy1"/>
    <dgm:cxn modelId="{DA10B3F3-BE65-465D-B088-7C57E5A9546E}" type="presParOf" srcId="{40F9C480-834F-49B1-A074-0B959377ED3A}" destId="{945DECF0-32E3-4A8B-BE82-2D3B54BC0D98}"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2085EC-707A-4917-8293-F16914D3EDD9}"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E30F1EF7-4801-4DC6-A5B4-A5A4D7AD47D8}">
      <dgm:prSet/>
      <dgm:spPr/>
      <dgm:t>
        <a:bodyPr/>
        <a:lstStyle/>
        <a:p>
          <a:r>
            <a:rPr lang="en-US"/>
            <a:t>Employers may not require employees to use other paid leave before using paid leave under the new law. </a:t>
          </a:r>
        </a:p>
      </dgm:t>
    </dgm:pt>
    <dgm:pt modelId="{9986F424-0D30-456D-80E7-D250A91AE16B}" type="parTrans" cxnId="{14DF893B-0646-466A-8D23-FC84B6504C66}">
      <dgm:prSet/>
      <dgm:spPr/>
      <dgm:t>
        <a:bodyPr/>
        <a:lstStyle/>
        <a:p>
          <a:endParaRPr lang="en-US"/>
        </a:p>
      </dgm:t>
    </dgm:pt>
    <dgm:pt modelId="{6A1C1403-8A24-416C-87F3-FBAF32B9A89C}" type="sibTrans" cxnId="{14DF893B-0646-466A-8D23-FC84B6504C66}">
      <dgm:prSet/>
      <dgm:spPr/>
      <dgm:t>
        <a:bodyPr/>
        <a:lstStyle/>
        <a:p>
          <a:endParaRPr lang="en-US"/>
        </a:p>
      </dgm:t>
    </dgm:pt>
    <dgm:pt modelId="{0B7BD3FE-BE2C-4625-A405-351DE0C4E3E8}">
      <dgm:prSet/>
      <dgm:spPr/>
      <dgm:t>
        <a:bodyPr/>
        <a:lstStyle/>
        <a:p>
          <a:r>
            <a:rPr lang="en-US"/>
            <a:t>An employer may require the employee to follow reasonable </a:t>
          </a:r>
          <a:r>
            <a:rPr lang="en-US" b="1"/>
            <a:t>notice </a:t>
          </a:r>
          <a:r>
            <a:rPr lang="en-US"/>
            <a:t>procedures after taking leave the first time.</a:t>
          </a:r>
        </a:p>
      </dgm:t>
    </dgm:pt>
    <dgm:pt modelId="{C74AD1C0-C98D-44D5-9D79-01B73C4E60D2}" type="parTrans" cxnId="{C0B13E37-0C61-46F2-82C7-2D70652DC23E}">
      <dgm:prSet/>
      <dgm:spPr/>
      <dgm:t>
        <a:bodyPr/>
        <a:lstStyle/>
        <a:p>
          <a:endParaRPr lang="en-US"/>
        </a:p>
      </dgm:t>
    </dgm:pt>
    <dgm:pt modelId="{6A652193-0288-4CD3-834C-57413D3B83B6}" type="sibTrans" cxnId="{C0B13E37-0C61-46F2-82C7-2D70652DC23E}">
      <dgm:prSet/>
      <dgm:spPr/>
      <dgm:t>
        <a:bodyPr/>
        <a:lstStyle/>
        <a:p>
          <a:endParaRPr lang="en-US"/>
        </a:p>
      </dgm:t>
    </dgm:pt>
    <dgm:pt modelId="{D43B11C9-4CF5-42D9-9075-6B51D2E1B7A5}" type="pres">
      <dgm:prSet presAssocID="{1F2085EC-707A-4917-8293-F16914D3EDD9}" presName="hierChild1" presStyleCnt="0">
        <dgm:presLayoutVars>
          <dgm:chPref val="1"/>
          <dgm:dir/>
          <dgm:animOne val="branch"/>
          <dgm:animLvl val="lvl"/>
          <dgm:resizeHandles/>
        </dgm:presLayoutVars>
      </dgm:prSet>
      <dgm:spPr/>
      <dgm:t>
        <a:bodyPr/>
        <a:lstStyle/>
        <a:p>
          <a:endParaRPr lang="en-US"/>
        </a:p>
      </dgm:t>
    </dgm:pt>
    <dgm:pt modelId="{B8CA6F9C-982A-43C7-8983-0969DD8D9E2E}" type="pres">
      <dgm:prSet presAssocID="{E30F1EF7-4801-4DC6-A5B4-A5A4D7AD47D8}" presName="hierRoot1" presStyleCnt="0"/>
      <dgm:spPr/>
    </dgm:pt>
    <dgm:pt modelId="{BADA1A88-9584-4871-82A2-BF3D80E366B6}" type="pres">
      <dgm:prSet presAssocID="{E30F1EF7-4801-4DC6-A5B4-A5A4D7AD47D8}" presName="composite" presStyleCnt="0"/>
      <dgm:spPr/>
    </dgm:pt>
    <dgm:pt modelId="{07B0C514-75BF-4D25-948D-4C419A332B45}" type="pres">
      <dgm:prSet presAssocID="{E30F1EF7-4801-4DC6-A5B4-A5A4D7AD47D8}" presName="background" presStyleLbl="node0" presStyleIdx="0" presStyleCnt="2"/>
      <dgm:spPr/>
    </dgm:pt>
    <dgm:pt modelId="{313C4F94-C03F-4329-B854-DAF25F2A2C65}" type="pres">
      <dgm:prSet presAssocID="{E30F1EF7-4801-4DC6-A5B4-A5A4D7AD47D8}" presName="text" presStyleLbl="fgAcc0" presStyleIdx="0" presStyleCnt="2">
        <dgm:presLayoutVars>
          <dgm:chPref val="3"/>
        </dgm:presLayoutVars>
      </dgm:prSet>
      <dgm:spPr/>
      <dgm:t>
        <a:bodyPr/>
        <a:lstStyle/>
        <a:p>
          <a:endParaRPr lang="en-US"/>
        </a:p>
      </dgm:t>
    </dgm:pt>
    <dgm:pt modelId="{451FCFDE-B18C-4FD1-9409-486BFFF3C9C3}" type="pres">
      <dgm:prSet presAssocID="{E30F1EF7-4801-4DC6-A5B4-A5A4D7AD47D8}" presName="hierChild2" presStyleCnt="0"/>
      <dgm:spPr/>
    </dgm:pt>
    <dgm:pt modelId="{FEF00AB1-8690-4189-BB4A-D55AB4DE7BF2}" type="pres">
      <dgm:prSet presAssocID="{0B7BD3FE-BE2C-4625-A405-351DE0C4E3E8}" presName="hierRoot1" presStyleCnt="0"/>
      <dgm:spPr/>
    </dgm:pt>
    <dgm:pt modelId="{125ADFE7-B8B3-4EB5-927E-79AD7C497CA8}" type="pres">
      <dgm:prSet presAssocID="{0B7BD3FE-BE2C-4625-A405-351DE0C4E3E8}" presName="composite" presStyleCnt="0"/>
      <dgm:spPr/>
    </dgm:pt>
    <dgm:pt modelId="{15501334-AD6D-42A2-9D95-1967E0568DCE}" type="pres">
      <dgm:prSet presAssocID="{0B7BD3FE-BE2C-4625-A405-351DE0C4E3E8}" presName="background" presStyleLbl="node0" presStyleIdx="1" presStyleCnt="2"/>
      <dgm:spPr/>
    </dgm:pt>
    <dgm:pt modelId="{89135502-22CC-4964-ACB8-63566C8C9FE3}" type="pres">
      <dgm:prSet presAssocID="{0B7BD3FE-BE2C-4625-A405-351DE0C4E3E8}" presName="text" presStyleLbl="fgAcc0" presStyleIdx="1" presStyleCnt="2">
        <dgm:presLayoutVars>
          <dgm:chPref val="3"/>
        </dgm:presLayoutVars>
      </dgm:prSet>
      <dgm:spPr/>
      <dgm:t>
        <a:bodyPr/>
        <a:lstStyle/>
        <a:p>
          <a:endParaRPr lang="en-US"/>
        </a:p>
      </dgm:t>
    </dgm:pt>
    <dgm:pt modelId="{34C3634D-9AA5-4569-B51E-FCE16698D80C}" type="pres">
      <dgm:prSet presAssocID="{0B7BD3FE-BE2C-4625-A405-351DE0C4E3E8}" presName="hierChild2" presStyleCnt="0"/>
      <dgm:spPr/>
    </dgm:pt>
  </dgm:ptLst>
  <dgm:cxnLst>
    <dgm:cxn modelId="{C0B13E37-0C61-46F2-82C7-2D70652DC23E}" srcId="{1F2085EC-707A-4917-8293-F16914D3EDD9}" destId="{0B7BD3FE-BE2C-4625-A405-351DE0C4E3E8}" srcOrd="1" destOrd="0" parTransId="{C74AD1C0-C98D-44D5-9D79-01B73C4E60D2}" sibTransId="{6A652193-0288-4CD3-834C-57413D3B83B6}"/>
    <dgm:cxn modelId="{BB1A8519-BFC3-4169-A1E9-AA2A2029AB00}" type="presOf" srcId="{1F2085EC-707A-4917-8293-F16914D3EDD9}" destId="{D43B11C9-4CF5-42D9-9075-6B51D2E1B7A5}" srcOrd="0" destOrd="0" presId="urn:microsoft.com/office/officeart/2005/8/layout/hierarchy1"/>
    <dgm:cxn modelId="{14DF893B-0646-466A-8D23-FC84B6504C66}" srcId="{1F2085EC-707A-4917-8293-F16914D3EDD9}" destId="{E30F1EF7-4801-4DC6-A5B4-A5A4D7AD47D8}" srcOrd="0" destOrd="0" parTransId="{9986F424-0D30-456D-80E7-D250A91AE16B}" sibTransId="{6A1C1403-8A24-416C-87F3-FBAF32B9A89C}"/>
    <dgm:cxn modelId="{5DC51F05-E41F-4215-A731-98946472EEA3}" type="presOf" srcId="{0B7BD3FE-BE2C-4625-A405-351DE0C4E3E8}" destId="{89135502-22CC-4964-ACB8-63566C8C9FE3}" srcOrd="0" destOrd="0" presId="urn:microsoft.com/office/officeart/2005/8/layout/hierarchy1"/>
    <dgm:cxn modelId="{6AE94947-4178-49BF-833F-029B1AD9B6A9}" type="presOf" srcId="{E30F1EF7-4801-4DC6-A5B4-A5A4D7AD47D8}" destId="{313C4F94-C03F-4329-B854-DAF25F2A2C65}" srcOrd="0" destOrd="0" presId="urn:microsoft.com/office/officeart/2005/8/layout/hierarchy1"/>
    <dgm:cxn modelId="{21B2C806-D46C-4B72-96D7-E69FE054F7EA}" type="presParOf" srcId="{D43B11C9-4CF5-42D9-9075-6B51D2E1B7A5}" destId="{B8CA6F9C-982A-43C7-8983-0969DD8D9E2E}" srcOrd="0" destOrd="0" presId="urn:microsoft.com/office/officeart/2005/8/layout/hierarchy1"/>
    <dgm:cxn modelId="{687A266C-D495-48EE-B31C-A4CB9E32B81D}" type="presParOf" srcId="{B8CA6F9C-982A-43C7-8983-0969DD8D9E2E}" destId="{BADA1A88-9584-4871-82A2-BF3D80E366B6}" srcOrd="0" destOrd="0" presId="urn:microsoft.com/office/officeart/2005/8/layout/hierarchy1"/>
    <dgm:cxn modelId="{C2416500-CC57-4555-98CB-08D33956054F}" type="presParOf" srcId="{BADA1A88-9584-4871-82A2-BF3D80E366B6}" destId="{07B0C514-75BF-4D25-948D-4C419A332B45}" srcOrd="0" destOrd="0" presId="urn:microsoft.com/office/officeart/2005/8/layout/hierarchy1"/>
    <dgm:cxn modelId="{8BDD5FE0-6E8F-4A7E-8E20-38A3580F7051}" type="presParOf" srcId="{BADA1A88-9584-4871-82A2-BF3D80E366B6}" destId="{313C4F94-C03F-4329-B854-DAF25F2A2C65}" srcOrd="1" destOrd="0" presId="urn:microsoft.com/office/officeart/2005/8/layout/hierarchy1"/>
    <dgm:cxn modelId="{3DF31A50-7367-446A-B41F-66F2C733E0D3}" type="presParOf" srcId="{B8CA6F9C-982A-43C7-8983-0969DD8D9E2E}" destId="{451FCFDE-B18C-4FD1-9409-486BFFF3C9C3}" srcOrd="1" destOrd="0" presId="urn:microsoft.com/office/officeart/2005/8/layout/hierarchy1"/>
    <dgm:cxn modelId="{EBB2082F-210E-4FA3-BD70-07D8119D4481}" type="presParOf" srcId="{D43B11C9-4CF5-42D9-9075-6B51D2E1B7A5}" destId="{FEF00AB1-8690-4189-BB4A-D55AB4DE7BF2}" srcOrd="1" destOrd="0" presId="urn:microsoft.com/office/officeart/2005/8/layout/hierarchy1"/>
    <dgm:cxn modelId="{2ACFD803-3B4F-4C78-863E-FDCB069C9B04}" type="presParOf" srcId="{FEF00AB1-8690-4189-BB4A-D55AB4DE7BF2}" destId="{125ADFE7-B8B3-4EB5-927E-79AD7C497CA8}" srcOrd="0" destOrd="0" presId="urn:microsoft.com/office/officeart/2005/8/layout/hierarchy1"/>
    <dgm:cxn modelId="{BB6107DD-B712-4D80-94DB-2A23816238E0}" type="presParOf" srcId="{125ADFE7-B8B3-4EB5-927E-79AD7C497CA8}" destId="{15501334-AD6D-42A2-9D95-1967E0568DCE}" srcOrd="0" destOrd="0" presId="urn:microsoft.com/office/officeart/2005/8/layout/hierarchy1"/>
    <dgm:cxn modelId="{AD084D10-83DE-42AE-9E78-AFAACD922F4D}" type="presParOf" srcId="{125ADFE7-B8B3-4EB5-927E-79AD7C497CA8}" destId="{89135502-22CC-4964-ACB8-63566C8C9FE3}" srcOrd="1" destOrd="0" presId="urn:microsoft.com/office/officeart/2005/8/layout/hierarchy1"/>
    <dgm:cxn modelId="{D147412C-4BBC-4033-A789-837D65450656}" type="presParOf" srcId="{FEF00AB1-8690-4189-BB4A-D55AB4DE7BF2}" destId="{34C3634D-9AA5-4569-B51E-FCE16698D80C}"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FA8E87-0939-4E01-B1BD-A928250E0DD0}" type="doc">
      <dgm:prSet loTypeId="urn:microsoft.com/office/officeart/2005/8/layout/hierarchy1" loCatId="hierarchy" qsTypeId="urn:microsoft.com/office/officeart/2005/8/quickstyle/simple1" qsCatId="simple" csTypeId="urn:microsoft.com/office/officeart/2005/8/colors/accent5_2" csCatId="accent5"/>
      <dgm:spPr/>
      <dgm:t>
        <a:bodyPr/>
        <a:lstStyle/>
        <a:p>
          <a:endParaRPr lang="en-US"/>
        </a:p>
      </dgm:t>
    </dgm:pt>
    <dgm:pt modelId="{E87DB928-FB6D-497C-B4E6-95BFDDD01462}">
      <dgm:prSet/>
      <dgm:spPr/>
      <dgm:t>
        <a:bodyPr/>
        <a:lstStyle/>
        <a:p>
          <a:r>
            <a:rPr lang="en-US"/>
            <a:t>The </a:t>
          </a:r>
          <a:r>
            <a:rPr lang="en-US" b="1"/>
            <a:t>Department of Labor is charged with making a required employer notice available </a:t>
          </a:r>
          <a:r>
            <a:rPr lang="en-US"/>
            <a:t>within one week of the law’s passage.</a:t>
          </a:r>
        </a:p>
      </dgm:t>
    </dgm:pt>
    <dgm:pt modelId="{222F4486-6B81-4AD9-B81F-938AA1F9656C}" type="parTrans" cxnId="{90B68FFC-93D2-4E8D-9C99-76F1F24844E9}">
      <dgm:prSet/>
      <dgm:spPr/>
      <dgm:t>
        <a:bodyPr/>
        <a:lstStyle/>
        <a:p>
          <a:endParaRPr lang="en-US"/>
        </a:p>
      </dgm:t>
    </dgm:pt>
    <dgm:pt modelId="{B32514F4-753B-4A33-9A86-1CB7F4721791}" type="sibTrans" cxnId="{90B68FFC-93D2-4E8D-9C99-76F1F24844E9}">
      <dgm:prSet/>
      <dgm:spPr/>
      <dgm:t>
        <a:bodyPr/>
        <a:lstStyle/>
        <a:p>
          <a:endParaRPr lang="en-US"/>
        </a:p>
      </dgm:t>
    </dgm:pt>
    <dgm:pt modelId="{99E41104-FD27-4548-9C78-F2238B442FD9}">
      <dgm:prSet/>
      <dgm:spPr/>
      <dgm:t>
        <a:bodyPr/>
        <a:lstStyle/>
        <a:p>
          <a:r>
            <a:rPr lang="en-US" b="1"/>
            <a:t>Employers must post the notice in conspicuous places </a:t>
          </a:r>
          <a:r>
            <a:rPr lang="en-US"/>
            <a:t>on their premises, where notices to employees are customarily posted.</a:t>
          </a:r>
        </a:p>
      </dgm:t>
    </dgm:pt>
    <dgm:pt modelId="{189769ED-8869-4266-9447-C126C3D4FF44}" type="parTrans" cxnId="{AEA1BBBF-18EF-4986-AAAD-A689C53C587D}">
      <dgm:prSet/>
      <dgm:spPr/>
      <dgm:t>
        <a:bodyPr/>
        <a:lstStyle/>
        <a:p>
          <a:endParaRPr lang="en-US"/>
        </a:p>
      </dgm:t>
    </dgm:pt>
    <dgm:pt modelId="{C5BDD5E1-8973-4560-A737-469AF08027DE}" type="sibTrans" cxnId="{AEA1BBBF-18EF-4986-AAAD-A689C53C587D}">
      <dgm:prSet/>
      <dgm:spPr/>
      <dgm:t>
        <a:bodyPr/>
        <a:lstStyle/>
        <a:p>
          <a:endParaRPr lang="en-US"/>
        </a:p>
      </dgm:t>
    </dgm:pt>
    <dgm:pt modelId="{90A9914E-9FE2-498E-9D65-F663F8BA9659}" type="pres">
      <dgm:prSet presAssocID="{6DFA8E87-0939-4E01-B1BD-A928250E0DD0}" presName="hierChild1" presStyleCnt="0">
        <dgm:presLayoutVars>
          <dgm:chPref val="1"/>
          <dgm:dir/>
          <dgm:animOne val="branch"/>
          <dgm:animLvl val="lvl"/>
          <dgm:resizeHandles/>
        </dgm:presLayoutVars>
      </dgm:prSet>
      <dgm:spPr/>
      <dgm:t>
        <a:bodyPr/>
        <a:lstStyle/>
        <a:p>
          <a:endParaRPr lang="en-US"/>
        </a:p>
      </dgm:t>
    </dgm:pt>
    <dgm:pt modelId="{8C86E5E3-C31E-4A33-B909-5EE45A8D3F49}" type="pres">
      <dgm:prSet presAssocID="{E87DB928-FB6D-497C-B4E6-95BFDDD01462}" presName="hierRoot1" presStyleCnt="0"/>
      <dgm:spPr/>
    </dgm:pt>
    <dgm:pt modelId="{DD9ED934-BD21-44C7-A2F6-B4786F00BD2B}" type="pres">
      <dgm:prSet presAssocID="{E87DB928-FB6D-497C-B4E6-95BFDDD01462}" presName="composite" presStyleCnt="0"/>
      <dgm:spPr/>
    </dgm:pt>
    <dgm:pt modelId="{5B8E808E-241F-4396-A98D-B5B9A71D90C1}" type="pres">
      <dgm:prSet presAssocID="{E87DB928-FB6D-497C-B4E6-95BFDDD01462}" presName="background" presStyleLbl="node0" presStyleIdx="0" presStyleCnt="2"/>
      <dgm:spPr/>
    </dgm:pt>
    <dgm:pt modelId="{E49AF615-ACB7-4E29-87A7-7D3E70A25614}" type="pres">
      <dgm:prSet presAssocID="{E87DB928-FB6D-497C-B4E6-95BFDDD01462}" presName="text" presStyleLbl="fgAcc0" presStyleIdx="0" presStyleCnt="2">
        <dgm:presLayoutVars>
          <dgm:chPref val="3"/>
        </dgm:presLayoutVars>
      </dgm:prSet>
      <dgm:spPr/>
      <dgm:t>
        <a:bodyPr/>
        <a:lstStyle/>
        <a:p>
          <a:endParaRPr lang="en-US"/>
        </a:p>
      </dgm:t>
    </dgm:pt>
    <dgm:pt modelId="{28008929-0F3A-4FD7-8A7E-EECD067B6018}" type="pres">
      <dgm:prSet presAssocID="{E87DB928-FB6D-497C-B4E6-95BFDDD01462}" presName="hierChild2" presStyleCnt="0"/>
      <dgm:spPr/>
    </dgm:pt>
    <dgm:pt modelId="{70F32056-9831-4300-9FE3-EF930D652DF8}" type="pres">
      <dgm:prSet presAssocID="{99E41104-FD27-4548-9C78-F2238B442FD9}" presName="hierRoot1" presStyleCnt="0"/>
      <dgm:spPr/>
    </dgm:pt>
    <dgm:pt modelId="{F10E0040-BF7A-4043-8233-43790DC5F0DA}" type="pres">
      <dgm:prSet presAssocID="{99E41104-FD27-4548-9C78-F2238B442FD9}" presName="composite" presStyleCnt="0"/>
      <dgm:spPr/>
    </dgm:pt>
    <dgm:pt modelId="{9D60CE29-B89B-422E-B44C-BBEE5AA123C7}" type="pres">
      <dgm:prSet presAssocID="{99E41104-FD27-4548-9C78-F2238B442FD9}" presName="background" presStyleLbl="node0" presStyleIdx="1" presStyleCnt="2"/>
      <dgm:spPr/>
    </dgm:pt>
    <dgm:pt modelId="{1C55A7F2-8178-432B-8C0D-BB13C1985D8A}" type="pres">
      <dgm:prSet presAssocID="{99E41104-FD27-4548-9C78-F2238B442FD9}" presName="text" presStyleLbl="fgAcc0" presStyleIdx="1" presStyleCnt="2">
        <dgm:presLayoutVars>
          <dgm:chPref val="3"/>
        </dgm:presLayoutVars>
      </dgm:prSet>
      <dgm:spPr/>
      <dgm:t>
        <a:bodyPr/>
        <a:lstStyle/>
        <a:p>
          <a:endParaRPr lang="en-US"/>
        </a:p>
      </dgm:t>
    </dgm:pt>
    <dgm:pt modelId="{0BD9C52C-ED22-4EAD-8660-3D1833DBD7B3}" type="pres">
      <dgm:prSet presAssocID="{99E41104-FD27-4548-9C78-F2238B442FD9}" presName="hierChild2" presStyleCnt="0"/>
      <dgm:spPr/>
    </dgm:pt>
  </dgm:ptLst>
  <dgm:cxnLst>
    <dgm:cxn modelId="{52CE36C9-C291-48E5-872C-1069FF4A4AC3}" type="presOf" srcId="{99E41104-FD27-4548-9C78-F2238B442FD9}" destId="{1C55A7F2-8178-432B-8C0D-BB13C1985D8A}" srcOrd="0" destOrd="0" presId="urn:microsoft.com/office/officeart/2005/8/layout/hierarchy1"/>
    <dgm:cxn modelId="{65787E45-7819-4949-A450-EF1AE132A387}" type="presOf" srcId="{6DFA8E87-0939-4E01-B1BD-A928250E0DD0}" destId="{90A9914E-9FE2-498E-9D65-F663F8BA9659}" srcOrd="0" destOrd="0" presId="urn:microsoft.com/office/officeart/2005/8/layout/hierarchy1"/>
    <dgm:cxn modelId="{AEA1BBBF-18EF-4986-AAAD-A689C53C587D}" srcId="{6DFA8E87-0939-4E01-B1BD-A928250E0DD0}" destId="{99E41104-FD27-4548-9C78-F2238B442FD9}" srcOrd="1" destOrd="0" parTransId="{189769ED-8869-4266-9447-C126C3D4FF44}" sibTransId="{C5BDD5E1-8973-4560-A737-469AF08027DE}"/>
    <dgm:cxn modelId="{90B68FFC-93D2-4E8D-9C99-76F1F24844E9}" srcId="{6DFA8E87-0939-4E01-B1BD-A928250E0DD0}" destId="{E87DB928-FB6D-497C-B4E6-95BFDDD01462}" srcOrd="0" destOrd="0" parTransId="{222F4486-6B81-4AD9-B81F-938AA1F9656C}" sibTransId="{B32514F4-753B-4A33-9A86-1CB7F4721791}"/>
    <dgm:cxn modelId="{C0A74E3C-A652-4DC5-8D13-9DB35558BC51}" type="presOf" srcId="{E87DB928-FB6D-497C-B4E6-95BFDDD01462}" destId="{E49AF615-ACB7-4E29-87A7-7D3E70A25614}" srcOrd="0" destOrd="0" presId="urn:microsoft.com/office/officeart/2005/8/layout/hierarchy1"/>
    <dgm:cxn modelId="{F694302A-4EAD-4F26-B37A-9D81674503BE}" type="presParOf" srcId="{90A9914E-9FE2-498E-9D65-F663F8BA9659}" destId="{8C86E5E3-C31E-4A33-B909-5EE45A8D3F49}" srcOrd="0" destOrd="0" presId="urn:microsoft.com/office/officeart/2005/8/layout/hierarchy1"/>
    <dgm:cxn modelId="{E6AE464C-3F36-410D-B787-80642FD0596B}" type="presParOf" srcId="{8C86E5E3-C31E-4A33-B909-5EE45A8D3F49}" destId="{DD9ED934-BD21-44C7-A2F6-B4786F00BD2B}" srcOrd="0" destOrd="0" presId="urn:microsoft.com/office/officeart/2005/8/layout/hierarchy1"/>
    <dgm:cxn modelId="{8B0E04F4-6CE1-4496-83B4-953A38134141}" type="presParOf" srcId="{DD9ED934-BD21-44C7-A2F6-B4786F00BD2B}" destId="{5B8E808E-241F-4396-A98D-B5B9A71D90C1}" srcOrd="0" destOrd="0" presId="urn:microsoft.com/office/officeart/2005/8/layout/hierarchy1"/>
    <dgm:cxn modelId="{BD931E15-C9F4-45C2-B813-25E63E51667E}" type="presParOf" srcId="{DD9ED934-BD21-44C7-A2F6-B4786F00BD2B}" destId="{E49AF615-ACB7-4E29-87A7-7D3E70A25614}" srcOrd="1" destOrd="0" presId="urn:microsoft.com/office/officeart/2005/8/layout/hierarchy1"/>
    <dgm:cxn modelId="{19426EDB-39AF-45F0-91B4-54CD8CB4F2C4}" type="presParOf" srcId="{8C86E5E3-C31E-4A33-B909-5EE45A8D3F49}" destId="{28008929-0F3A-4FD7-8A7E-EECD067B6018}" srcOrd="1" destOrd="0" presId="urn:microsoft.com/office/officeart/2005/8/layout/hierarchy1"/>
    <dgm:cxn modelId="{52E32F9F-7D24-474E-8612-48734F3F562E}" type="presParOf" srcId="{90A9914E-9FE2-498E-9D65-F663F8BA9659}" destId="{70F32056-9831-4300-9FE3-EF930D652DF8}" srcOrd="1" destOrd="0" presId="urn:microsoft.com/office/officeart/2005/8/layout/hierarchy1"/>
    <dgm:cxn modelId="{BE099BB7-254B-40B4-8803-26B25A79F16E}" type="presParOf" srcId="{70F32056-9831-4300-9FE3-EF930D652DF8}" destId="{F10E0040-BF7A-4043-8233-43790DC5F0DA}" srcOrd="0" destOrd="0" presId="urn:microsoft.com/office/officeart/2005/8/layout/hierarchy1"/>
    <dgm:cxn modelId="{BC12A68C-3E81-4657-A671-61942885F175}" type="presParOf" srcId="{F10E0040-BF7A-4043-8233-43790DC5F0DA}" destId="{9D60CE29-B89B-422E-B44C-BBEE5AA123C7}" srcOrd="0" destOrd="0" presId="urn:microsoft.com/office/officeart/2005/8/layout/hierarchy1"/>
    <dgm:cxn modelId="{CF80C016-8070-45E3-AAED-859332F2569B}" type="presParOf" srcId="{F10E0040-BF7A-4043-8233-43790DC5F0DA}" destId="{1C55A7F2-8178-432B-8C0D-BB13C1985D8A}" srcOrd="1" destOrd="0" presId="urn:microsoft.com/office/officeart/2005/8/layout/hierarchy1"/>
    <dgm:cxn modelId="{8FF9700A-8EBA-4FA2-A2A2-8159DBD6E7F8}" type="presParOf" srcId="{70F32056-9831-4300-9FE3-EF930D652DF8}" destId="{0BD9C52C-ED22-4EAD-8660-3D1833DBD7B3}"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E43EF1-4051-4C6F-999E-780D020591B1}" type="doc">
      <dgm:prSet loTypeId="urn:microsoft.com/office/officeart/2005/8/layout/hierarchy1" loCatId="hierarchy" qsTypeId="urn:microsoft.com/office/officeart/2005/8/quickstyle/simple1" qsCatId="simple" csTypeId="urn:microsoft.com/office/officeart/2005/8/colors/accent5_2" csCatId="accent5"/>
      <dgm:spPr/>
      <dgm:t>
        <a:bodyPr/>
        <a:lstStyle/>
        <a:p>
          <a:endParaRPr lang="en-US"/>
        </a:p>
      </dgm:t>
    </dgm:pt>
    <dgm:pt modelId="{BE2C0315-0AEB-48D8-ABD2-D9C5B8AF04D3}">
      <dgm:prSet/>
      <dgm:spPr/>
      <dgm:t>
        <a:bodyPr/>
        <a:lstStyle/>
        <a:p>
          <a:r>
            <a:rPr lang="en-US"/>
            <a:t>Unnecessary travel should be temporarily halted</a:t>
          </a:r>
        </a:p>
      </dgm:t>
    </dgm:pt>
    <dgm:pt modelId="{7C6D374A-41F5-48CE-9C60-AE88CAB3283A}" type="parTrans" cxnId="{C0ED52D8-DAFA-4AF8-9345-D82B11D194F3}">
      <dgm:prSet/>
      <dgm:spPr/>
      <dgm:t>
        <a:bodyPr/>
        <a:lstStyle/>
        <a:p>
          <a:endParaRPr lang="en-US"/>
        </a:p>
      </dgm:t>
    </dgm:pt>
    <dgm:pt modelId="{D85837E1-F442-46BE-996F-4B5EFD354914}" type="sibTrans" cxnId="{C0ED52D8-DAFA-4AF8-9345-D82B11D194F3}">
      <dgm:prSet/>
      <dgm:spPr/>
      <dgm:t>
        <a:bodyPr/>
        <a:lstStyle/>
        <a:p>
          <a:endParaRPr lang="en-US"/>
        </a:p>
      </dgm:t>
    </dgm:pt>
    <dgm:pt modelId="{F2490AD7-9D8A-4014-9CE8-67BCC6D2F21C}">
      <dgm:prSet/>
      <dgm:spPr/>
      <dgm:t>
        <a:bodyPr/>
        <a:lstStyle/>
        <a:p>
          <a:r>
            <a:rPr lang="en-US"/>
            <a:t>Require a mandatory 14-day quarantine for anyone returning from any travel, whether work-related or personal.</a:t>
          </a:r>
        </a:p>
      </dgm:t>
    </dgm:pt>
    <dgm:pt modelId="{99D87037-E886-4523-91AC-CBDA2119D022}" type="parTrans" cxnId="{930E5AE8-B6AB-46FE-A074-FFF0F9237113}">
      <dgm:prSet/>
      <dgm:spPr/>
      <dgm:t>
        <a:bodyPr/>
        <a:lstStyle/>
        <a:p>
          <a:endParaRPr lang="en-US"/>
        </a:p>
      </dgm:t>
    </dgm:pt>
    <dgm:pt modelId="{E27748F7-11CA-4061-86D3-E29DE44020CE}" type="sibTrans" cxnId="{930E5AE8-B6AB-46FE-A074-FFF0F9237113}">
      <dgm:prSet/>
      <dgm:spPr/>
      <dgm:t>
        <a:bodyPr/>
        <a:lstStyle/>
        <a:p>
          <a:endParaRPr lang="en-US"/>
        </a:p>
      </dgm:t>
    </dgm:pt>
    <dgm:pt modelId="{C6ED47A2-00DF-41B0-9327-833C0F2A3225}" type="pres">
      <dgm:prSet presAssocID="{E8E43EF1-4051-4C6F-999E-780D020591B1}" presName="hierChild1" presStyleCnt="0">
        <dgm:presLayoutVars>
          <dgm:chPref val="1"/>
          <dgm:dir/>
          <dgm:animOne val="branch"/>
          <dgm:animLvl val="lvl"/>
          <dgm:resizeHandles/>
        </dgm:presLayoutVars>
      </dgm:prSet>
      <dgm:spPr/>
      <dgm:t>
        <a:bodyPr/>
        <a:lstStyle/>
        <a:p>
          <a:endParaRPr lang="en-US"/>
        </a:p>
      </dgm:t>
    </dgm:pt>
    <dgm:pt modelId="{48684C06-89AA-4892-83FA-06BDE920817F}" type="pres">
      <dgm:prSet presAssocID="{BE2C0315-0AEB-48D8-ABD2-D9C5B8AF04D3}" presName="hierRoot1" presStyleCnt="0"/>
      <dgm:spPr/>
    </dgm:pt>
    <dgm:pt modelId="{CF39A1F8-FFD1-4511-B43B-0BF9D7F0EDA3}" type="pres">
      <dgm:prSet presAssocID="{BE2C0315-0AEB-48D8-ABD2-D9C5B8AF04D3}" presName="composite" presStyleCnt="0"/>
      <dgm:spPr/>
    </dgm:pt>
    <dgm:pt modelId="{3172802D-F5A9-49FC-8FF5-DE88897D8789}" type="pres">
      <dgm:prSet presAssocID="{BE2C0315-0AEB-48D8-ABD2-D9C5B8AF04D3}" presName="background" presStyleLbl="node0" presStyleIdx="0" presStyleCnt="2"/>
      <dgm:spPr/>
    </dgm:pt>
    <dgm:pt modelId="{52404C86-9496-4A58-BF61-08E46F2F0296}" type="pres">
      <dgm:prSet presAssocID="{BE2C0315-0AEB-48D8-ABD2-D9C5B8AF04D3}" presName="text" presStyleLbl="fgAcc0" presStyleIdx="0" presStyleCnt="2">
        <dgm:presLayoutVars>
          <dgm:chPref val="3"/>
        </dgm:presLayoutVars>
      </dgm:prSet>
      <dgm:spPr/>
      <dgm:t>
        <a:bodyPr/>
        <a:lstStyle/>
        <a:p>
          <a:endParaRPr lang="en-US"/>
        </a:p>
      </dgm:t>
    </dgm:pt>
    <dgm:pt modelId="{DFC3EE13-F46D-48DB-B4F0-1AB73CF3D3F6}" type="pres">
      <dgm:prSet presAssocID="{BE2C0315-0AEB-48D8-ABD2-D9C5B8AF04D3}" presName="hierChild2" presStyleCnt="0"/>
      <dgm:spPr/>
    </dgm:pt>
    <dgm:pt modelId="{D1E56209-F121-4E2C-96B0-757683C7C49A}" type="pres">
      <dgm:prSet presAssocID="{F2490AD7-9D8A-4014-9CE8-67BCC6D2F21C}" presName="hierRoot1" presStyleCnt="0"/>
      <dgm:spPr/>
    </dgm:pt>
    <dgm:pt modelId="{F286821C-E4D0-4119-BA8E-B1AA5F343A7A}" type="pres">
      <dgm:prSet presAssocID="{F2490AD7-9D8A-4014-9CE8-67BCC6D2F21C}" presName="composite" presStyleCnt="0"/>
      <dgm:spPr/>
    </dgm:pt>
    <dgm:pt modelId="{FBE8942A-7077-4F09-9F78-6AED08489246}" type="pres">
      <dgm:prSet presAssocID="{F2490AD7-9D8A-4014-9CE8-67BCC6D2F21C}" presName="background" presStyleLbl="node0" presStyleIdx="1" presStyleCnt="2"/>
      <dgm:spPr/>
    </dgm:pt>
    <dgm:pt modelId="{886365C8-99B0-4B7F-85C2-18423F6704F8}" type="pres">
      <dgm:prSet presAssocID="{F2490AD7-9D8A-4014-9CE8-67BCC6D2F21C}" presName="text" presStyleLbl="fgAcc0" presStyleIdx="1" presStyleCnt="2">
        <dgm:presLayoutVars>
          <dgm:chPref val="3"/>
        </dgm:presLayoutVars>
      </dgm:prSet>
      <dgm:spPr/>
      <dgm:t>
        <a:bodyPr/>
        <a:lstStyle/>
        <a:p>
          <a:endParaRPr lang="en-US"/>
        </a:p>
      </dgm:t>
    </dgm:pt>
    <dgm:pt modelId="{07611088-2A3F-47CA-BF49-C8F9AEF15FB4}" type="pres">
      <dgm:prSet presAssocID="{F2490AD7-9D8A-4014-9CE8-67BCC6D2F21C}" presName="hierChild2" presStyleCnt="0"/>
      <dgm:spPr/>
    </dgm:pt>
  </dgm:ptLst>
  <dgm:cxnLst>
    <dgm:cxn modelId="{B81475A4-BA7A-4109-A1B5-108308816DA1}" type="presOf" srcId="{BE2C0315-0AEB-48D8-ABD2-D9C5B8AF04D3}" destId="{52404C86-9496-4A58-BF61-08E46F2F0296}" srcOrd="0" destOrd="0" presId="urn:microsoft.com/office/officeart/2005/8/layout/hierarchy1"/>
    <dgm:cxn modelId="{4076860C-C3B5-4DDF-8882-B070403B4C3B}" type="presOf" srcId="{E8E43EF1-4051-4C6F-999E-780D020591B1}" destId="{C6ED47A2-00DF-41B0-9327-833C0F2A3225}" srcOrd="0" destOrd="0" presId="urn:microsoft.com/office/officeart/2005/8/layout/hierarchy1"/>
    <dgm:cxn modelId="{930E5AE8-B6AB-46FE-A074-FFF0F9237113}" srcId="{E8E43EF1-4051-4C6F-999E-780D020591B1}" destId="{F2490AD7-9D8A-4014-9CE8-67BCC6D2F21C}" srcOrd="1" destOrd="0" parTransId="{99D87037-E886-4523-91AC-CBDA2119D022}" sibTransId="{E27748F7-11CA-4061-86D3-E29DE44020CE}"/>
    <dgm:cxn modelId="{EFC45C80-EB41-48F6-88C9-1AFD965444D4}" type="presOf" srcId="{F2490AD7-9D8A-4014-9CE8-67BCC6D2F21C}" destId="{886365C8-99B0-4B7F-85C2-18423F6704F8}" srcOrd="0" destOrd="0" presId="urn:microsoft.com/office/officeart/2005/8/layout/hierarchy1"/>
    <dgm:cxn modelId="{C0ED52D8-DAFA-4AF8-9345-D82B11D194F3}" srcId="{E8E43EF1-4051-4C6F-999E-780D020591B1}" destId="{BE2C0315-0AEB-48D8-ABD2-D9C5B8AF04D3}" srcOrd="0" destOrd="0" parTransId="{7C6D374A-41F5-48CE-9C60-AE88CAB3283A}" sibTransId="{D85837E1-F442-46BE-996F-4B5EFD354914}"/>
    <dgm:cxn modelId="{951DE091-1BE2-4454-9B46-2BB49CF0741E}" type="presParOf" srcId="{C6ED47A2-00DF-41B0-9327-833C0F2A3225}" destId="{48684C06-89AA-4892-83FA-06BDE920817F}" srcOrd="0" destOrd="0" presId="urn:microsoft.com/office/officeart/2005/8/layout/hierarchy1"/>
    <dgm:cxn modelId="{C5FC09F0-D13F-4F0F-A205-34B6C1DF06E3}" type="presParOf" srcId="{48684C06-89AA-4892-83FA-06BDE920817F}" destId="{CF39A1F8-FFD1-4511-B43B-0BF9D7F0EDA3}" srcOrd="0" destOrd="0" presId="urn:microsoft.com/office/officeart/2005/8/layout/hierarchy1"/>
    <dgm:cxn modelId="{D24701B3-86A6-4396-9118-58F8A146E48A}" type="presParOf" srcId="{CF39A1F8-FFD1-4511-B43B-0BF9D7F0EDA3}" destId="{3172802D-F5A9-49FC-8FF5-DE88897D8789}" srcOrd="0" destOrd="0" presId="urn:microsoft.com/office/officeart/2005/8/layout/hierarchy1"/>
    <dgm:cxn modelId="{5D4E3ED1-4F7D-4776-9AAA-71E7C39FC89F}" type="presParOf" srcId="{CF39A1F8-FFD1-4511-B43B-0BF9D7F0EDA3}" destId="{52404C86-9496-4A58-BF61-08E46F2F0296}" srcOrd="1" destOrd="0" presId="urn:microsoft.com/office/officeart/2005/8/layout/hierarchy1"/>
    <dgm:cxn modelId="{680EE5A2-499C-402B-BA51-CAE6CDF344B5}" type="presParOf" srcId="{48684C06-89AA-4892-83FA-06BDE920817F}" destId="{DFC3EE13-F46D-48DB-B4F0-1AB73CF3D3F6}" srcOrd="1" destOrd="0" presId="urn:microsoft.com/office/officeart/2005/8/layout/hierarchy1"/>
    <dgm:cxn modelId="{717D78CB-04CB-41A7-A71B-952719AED658}" type="presParOf" srcId="{C6ED47A2-00DF-41B0-9327-833C0F2A3225}" destId="{D1E56209-F121-4E2C-96B0-757683C7C49A}" srcOrd="1" destOrd="0" presId="urn:microsoft.com/office/officeart/2005/8/layout/hierarchy1"/>
    <dgm:cxn modelId="{A55E625E-854E-45F0-9F44-5B1343B551F4}" type="presParOf" srcId="{D1E56209-F121-4E2C-96B0-757683C7C49A}" destId="{F286821C-E4D0-4119-BA8E-B1AA5F343A7A}" srcOrd="0" destOrd="0" presId="urn:microsoft.com/office/officeart/2005/8/layout/hierarchy1"/>
    <dgm:cxn modelId="{46BB0CC4-102B-460B-A6D9-2D1B742C3334}" type="presParOf" srcId="{F286821C-E4D0-4119-BA8E-B1AA5F343A7A}" destId="{FBE8942A-7077-4F09-9F78-6AED08489246}" srcOrd="0" destOrd="0" presId="urn:microsoft.com/office/officeart/2005/8/layout/hierarchy1"/>
    <dgm:cxn modelId="{14670687-6C9C-432F-9A03-ED633DA382FF}" type="presParOf" srcId="{F286821C-E4D0-4119-BA8E-B1AA5F343A7A}" destId="{886365C8-99B0-4B7F-85C2-18423F6704F8}" srcOrd="1" destOrd="0" presId="urn:microsoft.com/office/officeart/2005/8/layout/hierarchy1"/>
    <dgm:cxn modelId="{9F5BB8E8-24C6-4976-AE86-7E2897676A06}" type="presParOf" srcId="{D1E56209-F121-4E2C-96B0-757683C7C49A}" destId="{07611088-2A3F-47CA-BF49-C8F9AEF15FB4}"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defPPr>
              <a:defRPr kern="1200" smtId="4294967295"/>
            </a:defPPr>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defPPr>
              <a:defRPr kern="1200" smtId="4294967295"/>
            </a:defPPr>
            <a:lvl1pPr algn="r">
              <a:defRPr sz="1200"/>
            </a:lvl1pPr>
          </a:lstStyle>
          <a:p>
            <a:fld id="{28612CF5-E5E3-4052-98E5-4D831316286E}" type="datetimeFigureOut">
              <a:rPr lang="en-US" smtClean="0"/>
              <a:t>3/27/2020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defPPr>
              <a:defRPr kern="1200" smtId="4294967295"/>
            </a:defPPr>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defPPr>
              <a:defRPr kern="1200" smtId="4294967295"/>
            </a:defPPr>
            <a:lvl1pPr algn="r">
              <a:defRPr sz="1200"/>
            </a:lvl1pPr>
          </a:lstStyle>
          <a:p>
            <a:fld id="{532D8CC3-04B0-47FE-9314-A457926464DE}" type="slidenum">
              <a:rPr lang="en-US" smtClean="0"/>
              <a:t>‹#›</a:t>
            </a:fld>
            <a:endParaRPr lang="en-US"/>
          </a:p>
        </p:txBody>
      </p:sp>
    </p:spTree>
    <p:extLst>
      <p:ext uri="{BB962C8B-B14F-4D97-AF65-F5344CB8AC3E}">
        <p14:creationId xmlns:p14="http://schemas.microsoft.com/office/powerpoint/2010/main" val="1699578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defPPr>
              <a:defRPr kern="1200" smtId="4294967295"/>
            </a:defPPr>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defPPr>
              <a:defRPr kern="1200" smtId="4294967295"/>
            </a:defPPr>
            <a:lvl1pPr algn="r">
              <a:defRPr sz="1200"/>
            </a:lvl1pPr>
          </a:lstStyle>
          <a:p>
            <a:fld id="{5856B950-029B-4719-814B-362DD6E58F21}" type="datetimeFigureOut">
              <a:rPr lang="en-US" smtClean="0"/>
              <a:t>3/27/2020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defPPr>
              <a:defRPr kern="1200" smtId="4294967295"/>
            </a:defPPr>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defPPr>
              <a:defRPr kern="1200" smtId="4294967295"/>
            </a:defPPr>
            <a:lvl1pPr algn="r">
              <a:defRPr sz="1200"/>
            </a:lvl1pPr>
          </a:lstStyle>
          <a:p>
            <a:fld id="{417310CE-E05C-44C4-9DF0-DC4E32CBBB63}" type="slidenum">
              <a:rPr lang="en-US" smtClean="0"/>
              <a:t>‹#›</a:t>
            </a:fld>
            <a:endParaRPr lang="en-US"/>
          </a:p>
        </p:txBody>
      </p:sp>
    </p:spTree>
    <p:extLst>
      <p:ext uri="{BB962C8B-B14F-4D97-AF65-F5344CB8AC3E}">
        <p14:creationId xmlns:p14="http://schemas.microsoft.com/office/powerpoint/2010/main" val="214583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defPPr>
              <a:defRPr kern="1200" smtId="4294967295"/>
            </a:defPPr>
          </a:lstStyle>
          <a:p>
            <a:endParaRPr lang="en-US" dirty="0"/>
          </a:p>
        </p:txBody>
      </p:sp>
      <p:sp>
        <p:nvSpPr>
          <p:cNvPr id="4" name="Slide Number Placeholder 3"/>
          <p:cNvSpPr>
            <a:spLocks noGrp="1"/>
          </p:cNvSpPr>
          <p:nvPr>
            <p:ph type="sldNum" sz="quarter" idx="10"/>
          </p:nvPr>
        </p:nvSpPr>
        <p:spPr/>
        <p:txBody>
          <a:bodyPr/>
          <a:lstStyle>
            <a:defPPr>
              <a:defRPr kern="1200" smtId="4294967295"/>
            </a:defPPr>
          </a:lstStyle>
          <a:p>
            <a:fld id="{417310CE-E05C-44C4-9DF0-DC4E32CBBB63}" type="slidenum">
              <a:rPr lang="en-US" smtClean="0"/>
              <a:t>1</a:t>
            </a:fld>
            <a:endParaRPr lang="en-US"/>
          </a:p>
        </p:txBody>
      </p:sp>
    </p:spTree>
    <p:extLst>
      <p:ext uri="{BB962C8B-B14F-4D97-AF65-F5344CB8AC3E}">
        <p14:creationId xmlns:p14="http://schemas.microsoft.com/office/powerpoint/2010/main" val="2419246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10</a:t>
            </a:fld>
            <a:endParaRPr lang="en-US"/>
          </a:p>
        </p:txBody>
      </p:sp>
    </p:spTree>
    <p:extLst>
      <p:ext uri="{BB962C8B-B14F-4D97-AF65-F5344CB8AC3E}">
        <p14:creationId xmlns:p14="http://schemas.microsoft.com/office/powerpoint/2010/main" val="3158470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11</a:t>
            </a:fld>
            <a:endParaRPr lang="en-US"/>
          </a:p>
        </p:txBody>
      </p:sp>
    </p:spTree>
    <p:extLst>
      <p:ext uri="{BB962C8B-B14F-4D97-AF65-F5344CB8AC3E}">
        <p14:creationId xmlns:p14="http://schemas.microsoft.com/office/powerpoint/2010/main" val="164304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12</a:t>
            </a:fld>
            <a:endParaRPr lang="en-US"/>
          </a:p>
        </p:txBody>
      </p:sp>
    </p:spTree>
    <p:extLst>
      <p:ext uri="{BB962C8B-B14F-4D97-AF65-F5344CB8AC3E}">
        <p14:creationId xmlns:p14="http://schemas.microsoft.com/office/powerpoint/2010/main" val="4011521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13</a:t>
            </a:fld>
            <a:endParaRPr lang="en-US"/>
          </a:p>
        </p:txBody>
      </p:sp>
    </p:spTree>
    <p:extLst>
      <p:ext uri="{BB962C8B-B14F-4D97-AF65-F5344CB8AC3E}">
        <p14:creationId xmlns:p14="http://schemas.microsoft.com/office/powerpoint/2010/main" val="848328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14</a:t>
            </a:fld>
            <a:endParaRPr lang="en-US"/>
          </a:p>
        </p:txBody>
      </p:sp>
    </p:spTree>
    <p:extLst>
      <p:ext uri="{BB962C8B-B14F-4D97-AF65-F5344CB8AC3E}">
        <p14:creationId xmlns:p14="http://schemas.microsoft.com/office/powerpoint/2010/main" val="3466218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15</a:t>
            </a:fld>
            <a:endParaRPr lang="en-US"/>
          </a:p>
        </p:txBody>
      </p:sp>
    </p:spTree>
    <p:extLst>
      <p:ext uri="{BB962C8B-B14F-4D97-AF65-F5344CB8AC3E}">
        <p14:creationId xmlns:p14="http://schemas.microsoft.com/office/powerpoint/2010/main" val="2774340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16</a:t>
            </a:fld>
            <a:endParaRPr lang="en-US"/>
          </a:p>
        </p:txBody>
      </p:sp>
    </p:spTree>
    <p:extLst>
      <p:ext uri="{BB962C8B-B14F-4D97-AF65-F5344CB8AC3E}">
        <p14:creationId xmlns:p14="http://schemas.microsoft.com/office/powerpoint/2010/main" val="3597045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17</a:t>
            </a:fld>
            <a:endParaRPr lang="en-US"/>
          </a:p>
        </p:txBody>
      </p:sp>
    </p:spTree>
    <p:extLst>
      <p:ext uri="{BB962C8B-B14F-4D97-AF65-F5344CB8AC3E}">
        <p14:creationId xmlns:p14="http://schemas.microsoft.com/office/powerpoint/2010/main" val="123809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18</a:t>
            </a:fld>
            <a:endParaRPr lang="en-US"/>
          </a:p>
        </p:txBody>
      </p:sp>
    </p:spTree>
    <p:extLst>
      <p:ext uri="{BB962C8B-B14F-4D97-AF65-F5344CB8AC3E}">
        <p14:creationId xmlns:p14="http://schemas.microsoft.com/office/powerpoint/2010/main" val="1552484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19</a:t>
            </a:fld>
            <a:endParaRPr lang="en-US"/>
          </a:p>
        </p:txBody>
      </p:sp>
    </p:spTree>
    <p:extLst>
      <p:ext uri="{BB962C8B-B14F-4D97-AF65-F5344CB8AC3E}">
        <p14:creationId xmlns:p14="http://schemas.microsoft.com/office/powerpoint/2010/main" val="4020332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a:t>
            </a:fld>
            <a:endParaRPr lang="en-US"/>
          </a:p>
        </p:txBody>
      </p:sp>
    </p:spTree>
    <p:extLst>
      <p:ext uri="{BB962C8B-B14F-4D97-AF65-F5344CB8AC3E}">
        <p14:creationId xmlns:p14="http://schemas.microsoft.com/office/powerpoint/2010/main" val="3451069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20</a:t>
            </a:fld>
            <a:endParaRPr lang="en-US"/>
          </a:p>
        </p:txBody>
      </p:sp>
    </p:spTree>
    <p:extLst>
      <p:ext uri="{BB962C8B-B14F-4D97-AF65-F5344CB8AC3E}">
        <p14:creationId xmlns:p14="http://schemas.microsoft.com/office/powerpoint/2010/main" val="2175950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21</a:t>
            </a:fld>
            <a:endParaRPr lang="en-US"/>
          </a:p>
        </p:txBody>
      </p:sp>
    </p:spTree>
    <p:extLst>
      <p:ext uri="{BB962C8B-B14F-4D97-AF65-F5344CB8AC3E}">
        <p14:creationId xmlns:p14="http://schemas.microsoft.com/office/powerpoint/2010/main" val="38479500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22</a:t>
            </a:fld>
            <a:endParaRPr lang="en-US"/>
          </a:p>
        </p:txBody>
      </p:sp>
    </p:spTree>
    <p:extLst>
      <p:ext uri="{BB962C8B-B14F-4D97-AF65-F5344CB8AC3E}">
        <p14:creationId xmlns:p14="http://schemas.microsoft.com/office/powerpoint/2010/main" val="33121797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23</a:t>
            </a:fld>
            <a:endParaRPr lang="en-US"/>
          </a:p>
        </p:txBody>
      </p:sp>
    </p:spTree>
    <p:extLst>
      <p:ext uri="{BB962C8B-B14F-4D97-AF65-F5344CB8AC3E}">
        <p14:creationId xmlns:p14="http://schemas.microsoft.com/office/powerpoint/2010/main" val="3449072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24</a:t>
            </a:fld>
            <a:endParaRPr lang="en-US"/>
          </a:p>
        </p:txBody>
      </p:sp>
    </p:spTree>
    <p:extLst>
      <p:ext uri="{BB962C8B-B14F-4D97-AF65-F5344CB8AC3E}">
        <p14:creationId xmlns:p14="http://schemas.microsoft.com/office/powerpoint/2010/main" val="220883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25</a:t>
            </a:fld>
            <a:endParaRPr lang="en-US"/>
          </a:p>
        </p:txBody>
      </p:sp>
    </p:spTree>
    <p:extLst>
      <p:ext uri="{BB962C8B-B14F-4D97-AF65-F5344CB8AC3E}">
        <p14:creationId xmlns:p14="http://schemas.microsoft.com/office/powerpoint/2010/main" val="26674486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27</a:t>
            </a:fld>
            <a:endParaRPr lang="en-US"/>
          </a:p>
        </p:txBody>
      </p:sp>
    </p:spTree>
    <p:extLst>
      <p:ext uri="{BB962C8B-B14F-4D97-AF65-F5344CB8AC3E}">
        <p14:creationId xmlns:p14="http://schemas.microsoft.com/office/powerpoint/2010/main" val="30456769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28</a:t>
            </a:fld>
            <a:endParaRPr lang="en-US"/>
          </a:p>
        </p:txBody>
      </p:sp>
    </p:spTree>
    <p:extLst>
      <p:ext uri="{BB962C8B-B14F-4D97-AF65-F5344CB8AC3E}">
        <p14:creationId xmlns:p14="http://schemas.microsoft.com/office/powerpoint/2010/main" val="41741851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29</a:t>
            </a:fld>
            <a:endParaRPr lang="en-US"/>
          </a:p>
        </p:txBody>
      </p:sp>
    </p:spTree>
    <p:extLst>
      <p:ext uri="{BB962C8B-B14F-4D97-AF65-F5344CB8AC3E}">
        <p14:creationId xmlns:p14="http://schemas.microsoft.com/office/powerpoint/2010/main" val="15421100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30</a:t>
            </a:fld>
            <a:endParaRPr lang="en-US"/>
          </a:p>
        </p:txBody>
      </p:sp>
    </p:spTree>
    <p:extLst>
      <p:ext uri="{BB962C8B-B14F-4D97-AF65-F5344CB8AC3E}">
        <p14:creationId xmlns:p14="http://schemas.microsoft.com/office/powerpoint/2010/main" val="716293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a:t>
            </a:fld>
            <a:endParaRPr lang="en-US"/>
          </a:p>
        </p:txBody>
      </p:sp>
    </p:spTree>
    <p:extLst>
      <p:ext uri="{BB962C8B-B14F-4D97-AF65-F5344CB8AC3E}">
        <p14:creationId xmlns:p14="http://schemas.microsoft.com/office/powerpoint/2010/main" val="3966244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31</a:t>
            </a:fld>
            <a:endParaRPr lang="en-US"/>
          </a:p>
        </p:txBody>
      </p:sp>
    </p:spTree>
    <p:extLst>
      <p:ext uri="{BB962C8B-B14F-4D97-AF65-F5344CB8AC3E}">
        <p14:creationId xmlns:p14="http://schemas.microsoft.com/office/powerpoint/2010/main" val="3814729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32</a:t>
            </a:fld>
            <a:endParaRPr lang="en-US"/>
          </a:p>
        </p:txBody>
      </p:sp>
    </p:spTree>
    <p:extLst>
      <p:ext uri="{BB962C8B-B14F-4D97-AF65-F5344CB8AC3E}">
        <p14:creationId xmlns:p14="http://schemas.microsoft.com/office/powerpoint/2010/main" val="40075113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33</a:t>
            </a:fld>
            <a:endParaRPr lang="en-US"/>
          </a:p>
        </p:txBody>
      </p:sp>
    </p:spTree>
    <p:extLst>
      <p:ext uri="{BB962C8B-B14F-4D97-AF65-F5344CB8AC3E}">
        <p14:creationId xmlns:p14="http://schemas.microsoft.com/office/powerpoint/2010/main" val="38913009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34</a:t>
            </a:fld>
            <a:endParaRPr lang="en-US"/>
          </a:p>
        </p:txBody>
      </p:sp>
    </p:spTree>
    <p:extLst>
      <p:ext uri="{BB962C8B-B14F-4D97-AF65-F5344CB8AC3E}">
        <p14:creationId xmlns:p14="http://schemas.microsoft.com/office/powerpoint/2010/main" val="28480748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35</a:t>
            </a:fld>
            <a:endParaRPr lang="en-US"/>
          </a:p>
        </p:txBody>
      </p:sp>
    </p:spTree>
    <p:extLst>
      <p:ext uri="{BB962C8B-B14F-4D97-AF65-F5344CB8AC3E}">
        <p14:creationId xmlns:p14="http://schemas.microsoft.com/office/powerpoint/2010/main" val="31460561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36</a:t>
            </a:fld>
            <a:endParaRPr lang="en-US"/>
          </a:p>
        </p:txBody>
      </p:sp>
    </p:spTree>
    <p:extLst>
      <p:ext uri="{BB962C8B-B14F-4D97-AF65-F5344CB8AC3E}">
        <p14:creationId xmlns:p14="http://schemas.microsoft.com/office/powerpoint/2010/main" val="17927506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37</a:t>
            </a:fld>
            <a:endParaRPr lang="en-US"/>
          </a:p>
        </p:txBody>
      </p:sp>
    </p:spTree>
    <p:extLst>
      <p:ext uri="{BB962C8B-B14F-4D97-AF65-F5344CB8AC3E}">
        <p14:creationId xmlns:p14="http://schemas.microsoft.com/office/powerpoint/2010/main" val="18043081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38</a:t>
            </a:fld>
            <a:endParaRPr lang="en-US"/>
          </a:p>
        </p:txBody>
      </p:sp>
    </p:spTree>
    <p:extLst>
      <p:ext uri="{BB962C8B-B14F-4D97-AF65-F5344CB8AC3E}">
        <p14:creationId xmlns:p14="http://schemas.microsoft.com/office/powerpoint/2010/main" val="22065306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39</a:t>
            </a:fld>
            <a:endParaRPr lang="en-US"/>
          </a:p>
        </p:txBody>
      </p:sp>
    </p:spTree>
    <p:extLst>
      <p:ext uri="{BB962C8B-B14F-4D97-AF65-F5344CB8AC3E}">
        <p14:creationId xmlns:p14="http://schemas.microsoft.com/office/powerpoint/2010/main" val="8625294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40</a:t>
            </a:fld>
            <a:endParaRPr lang="en-US"/>
          </a:p>
        </p:txBody>
      </p:sp>
    </p:spTree>
    <p:extLst>
      <p:ext uri="{BB962C8B-B14F-4D97-AF65-F5344CB8AC3E}">
        <p14:creationId xmlns:p14="http://schemas.microsoft.com/office/powerpoint/2010/main" val="2578347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4</a:t>
            </a:fld>
            <a:endParaRPr lang="en-US"/>
          </a:p>
        </p:txBody>
      </p:sp>
    </p:spTree>
    <p:extLst>
      <p:ext uri="{BB962C8B-B14F-4D97-AF65-F5344CB8AC3E}">
        <p14:creationId xmlns:p14="http://schemas.microsoft.com/office/powerpoint/2010/main" val="30120630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Ev</a:t>
            </a:r>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41</a:t>
            </a:fld>
            <a:endParaRPr lang="en-US"/>
          </a:p>
        </p:txBody>
      </p:sp>
    </p:spTree>
    <p:extLst>
      <p:ext uri="{BB962C8B-B14F-4D97-AF65-F5344CB8AC3E}">
        <p14:creationId xmlns:p14="http://schemas.microsoft.com/office/powerpoint/2010/main" val="3404362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42</a:t>
            </a:fld>
            <a:endParaRPr lang="en-US"/>
          </a:p>
        </p:txBody>
      </p:sp>
    </p:spTree>
    <p:extLst>
      <p:ext uri="{BB962C8B-B14F-4D97-AF65-F5344CB8AC3E}">
        <p14:creationId xmlns:p14="http://schemas.microsoft.com/office/powerpoint/2010/main" val="36001169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43</a:t>
            </a:fld>
            <a:endParaRPr lang="en-US"/>
          </a:p>
        </p:txBody>
      </p:sp>
    </p:spTree>
    <p:extLst>
      <p:ext uri="{BB962C8B-B14F-4D97-AF65-F5344CB8AC3E}">
        <p14:creationId xmlns:p14="http://schemas.microsoft.com/office/powerpoint/2010/main" val="7573721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44</a:t>
            </a:fld>
            <a:endParaRPr lang="en-US"/>
          </a:p>
        </p:txBody>
      </p:sp>
    </p:spTree>
    <p:extLst>
      <p:ext uri="{BB962C8B-B14F-4D97-AF65-F5344CB8AC3E}">
        <p14:creationId xmlns:p14="http://schemas.microsoft.com/office/powerpoint/2010/main" val="25057540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45</a:t>
            </a:fld>
            <a:endParaRPr lang="en-US"/>
          </a:p>
        </p:txBody>
      </p:sp>
    </p:spTree>
    <p:extLst>
      <p:ext uri="{BB962C8B-B14F-4D97-AF65-F5344CB8AC3E}">
        <p14:creationId xmlns:p14="http://schemas.microsoft.com/office/powerpoint/2010/main" val="9856629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46</a:t>
            </a:fld>
            <a:endParaRPr lang="en-US"/>
          </a:p>
        </p:txBody>
      </p:sp>
    </p:spTree>
    <p:extLst>
      <p:ext uri="{BB962C8B-B14F-4D97-AF65-F5344CB8AC3E}">
        <p14:creationId xmlns:p14="http://schemas.microsoft.com/office/powerpoint/2010/main" val="22727525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7310CE-E05C-44C4-9DF0-DC4E32CBBB63}" type="slidenum">
              <a:rPr lang="en-US" smtClean="0"/>
              <a:t>47</a:t>
            </a:fld>
            <a:endParaRPr lang="en-US"/>
          </a:p>
        </p:txBody>
      </p:sp>
    </p:spTree>
    <p:extLst>
      <p:ext uri="{BB962C8B-B14F-4D97-AF65-F5344CB8AC3E}">
        <p14:creationId xmlns:p14="http://schemas.microsoft.com/office/powerpoint/2010/main" val="41397031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7310CE-E05C-44C4-9DF0-DC4E32CBBB63}" type="slidenum">
              <a:rPr lang="en-US" smtClean="0"/>
              <a:t>48</a:t>
            </a:fld>
            <a:endParaRPr lang="en-US"/>
          </a:p>
        </p:txBody>
      </p:sp>
    </p:spTree>
    <p:extLst>
      <p:ext uri="{BB962C8B-B14F-4D97-AF65-F5344CB8AC3E}">
        <p14:creationId xmlns:p14="http://schemas.microsoft.com/office/powerpoint/2010/main" val="5166488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7310CE-E05C-44C4-9DF0-DC4E32CBBB63}" type="slidenum">
              <a:rPr lang="en-US" smtClean="0"/>
              <a:t>49</a:t>
            </a:fld>
            <a:endParaRPr lang="en-US"/>
          </a:p>
        </p:txBody>
      </p:sp>
    </p:spTree>
    <p:extLst>
      <p:ext uri="{BB962C8B-B14F-4D97-AF65-F5344CB8AC3E}">
        <p14:creationId xmlns:p14="http://schemas.microsoft.com/office/powerpoint/2010/main" val="11015312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7310CE-E05C-44C4-9DF0-DC4E32CBBB63}" type="slidenum">
              <a:rPr lang="en-US" smtClean="0"/>
              <a:t>50</a:t>
            </a:fld>
            <a:endParaRPr lang="en-US"/>
          </a:p>
        </p:txBody>
      </p:sp>
    </p:spTree>
    <p:extLst>
      <p:ext uri="{BB962C8B-B14F-4D97-AF65-F5344CB8AC3E}">
        <p14:creationId xmlns:p14="http://schemas.microsoft.com/office/powerpoint/2010/main" val="3182746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5</a:t>
            </a:fld>
            <a:endParaRPr lang="en-US"/>
          </a:p>
        </p:txBody>
      </p:sp>
    </p:spTree>
    <p:extLst>
      <p:ext uri="{BB962C8B-B14F-4D97-AF65-F5344CB8AC3E}">
        <p14:creationId xmlns:p14="http://schemas.microsoft.com/office/powerpoint/2010/main" val="36146847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7310CE-E05C-44C4-9DF0-DC4E32CBBB63}" type="slidenum">
              <a:rPr lang="en-US" smtClean="0"/>
              <a:t>51</a:t>
            </a:fld>
            <a:endParaRPr lang="en-US"/>
          </a:p>
        </p:txBody>
      </p:sp>
    </p:spTree>
    <p:extLst>
      <p:ext uri="{BB962C8B-B14F-4D97-AF65-F5344CB8AC3E}">
        <p14:creationId xmlns:p14="http://schemas.microsoft.com/office/powerpoint/2010/main" val="4881577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7310CE-E05C-44C4-9DF0-DC4E32CBBB63}" type="slidenum">
              <a:rPr lang="en-US" smtClean="0"/>
              <a:t>52</a:t>
            </a:fld>
            <a:endParaRPr lang="en-US"/>
          </a:p>
        </p:txBody>
      </p:sp>
    </p:spTree>
    <p:extLst>
      <p:ext uri="{BB962C8B-B14F-4D97-AF65-F5344CB8AC3E}">
        <p14:creationId xmlns:p14="http://schemas.microsoft.com/office/powerpoint/2010/main" val="40286036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7310CE-E05C-44C4-9DF0-DC4E32CBBB63}" type="slidenum">
              <a:rPr lang="en-US" smtClean="0"/>
              <a:t>53</a:t>
            </a:fld>
            <a:endParaRPr lang="en-US"/>
          </a:p>
        </p:txBody>
      </p:sp>
    </p:spTree>
    <p:extLst>
      <p:ext uri="{BB962C8B-B14F-4D97-AF65-F5344CB8AC3E}">
        <p14:creationId xmlns:p14="http://schemas.microsoft.com/office/powerpoint/2010/main" val="111201883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7310CE-E05C-44C4-9DF0-DC4E32CBBB63}" type="slidenum">
              <a:rPr lang="en-US" smtClean="0"/>
              <a:t>54</a:t>
            </a:fld>
            <a:endParaRPr lang="en-US"/>
          </a:p>
        </p:txBody>
      </p:sp>
    </p:spTree>
    <p:extLst>
      <p:ext uri="{BB962C8B-B14F-4D97-AF65-F5344CB8AC3E}">
        <p14:creationId xmlns:p14="http://schemas.microsoft.com/office/powerpoint/2010/main" val="253244266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7310CE-E05C-44C4-9DF0-DC4E32CBBB63}" type="slidenum">
              <a:rPr lang="en-US" smtClean="0"/>
              <a:t>55</a:t>
            </a:fld>
            <a:endParaRPr lang="en-US"/>
          </a:p>
        </p:txBody>
      </p:sp>
    </p:spTree>
    <p:extLst>
      <p:ext uri="{BB962C8B-B14F-4D97-AF65-F5344CB8AC3E}">
        <p14:creationId xmlns:p14="http://schemas.microsoft.com/office/powerpoint/2010/main" val="942741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6</a:t>
            </a:fld>
            <a:endParaRPr lang="en-US"/>
          </a:p>
        </p:txBody>
      </p:sp>
    </p:spTree>
    <p:extLst>
      <p:ext uri="{BB962C8B-B14F-4D97-AF65-F5344CB8AC3E}">
        <p14:creationId xmlns:p14="http://schemas.microsoft.com/office/powerpoint/2010/main" val="268092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7</a:t>
            </a:fld>
            <a:endParaRPr lang="en-US"/>
          </a:p>
        </p:txBody>
      </p:sp>
    </p:spTree>
    <p:extLst>
      <p:ext uri="{BB962C8B-B14F-4D97-AF65-F5344CB8AC3E}">
        <p14:creationId xmlns:p14="http://schemas.microsoft.com/office/powerpoint/2010/main" val="3045208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8</a:t>
            </a:fld>
            <a:endParaRPr lang="en-US"/>
          </a:p>
        </p:txBody>
      </p:sp>
    </p:spTree>
    <p:extLst>
      <p:ext uri="{BB962C8B-B14F-4D97-AF65-F5344CB8AC3E}">
        <p14:creationId xmlns:p14="http://schemas.microsoft.com/office/powerpoint/2010/main" val="3881527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310CE-E05C-44C4-9DF0-DC4E32CBBB63}" type="slidenum">
              <a:rPr lang="en-US" smtClean="0"/>
              <a:t>9</a:t>
            </a:fld>
            <a:endParaRPr lang="en-US"/>
          </a:p>
        </p:txBody>
      </p:sp>
    </p:spTree>
    <p:extLst>
      <p:ext uri="{BB962C8B-B14F-4D97-AF65-F5344CB8AC3E}">
        <p14:creationId xmlns:p14="http://schemas.microsoft.com/office/powerpoint/2010/main" val="3840747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defPPr>
              <a:defRPr kern="1200" smtId="4294967295"/>
            </a:defPPr>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defPPr>
              <a:defRPr kern="1200" smtId="4294967295"/>
            </a:defPPr>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25627643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18301108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defPPr>
              <a:defRPr kern="1200" smtId="4294967295"/>
            </a:def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5921971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31183685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defPPr>
              <a:defRPr kern="1200" smtId="4294967295"/>
            </a:defPPr>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defPPr>
              <a:defRPr kern="1200" smtId="4294967295"/>
            </a:defPPr>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26141535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defPPr>
              <a:defRPr kern="1200" smtId="4294967295"/>
            </a:def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defPPr>
              <a:defRPr kern="1200" smtId="4294967295"/>
            </a:def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22498033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defPPr>
              <a:defRPr kern="1200" smtId="4294967295"/>
            </a:defP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defPPr>
              <a:defRPr kern="1200" smtId="4294967295"/>
            </a:def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defPPr>
              <a:defRPr kern="1200" smtId="4294967295"/>
            </a:def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8" name="Footer Placeholder 7"/>
          <p:cNvSpPr>
            <a:spLocks noGrp="1"/>
          </p:cNvSpPr>
          <p:nvPr>
            <p:ph type="ftr" sz="quarter" idx="11"/>
          </p:nvPr>
        </p:nvSpPr>
        <p:spPr/>
        <p:txBody>
          <a:bodyPr/>
          <a:lstStyle>
            <a:defPPr>
              <a:defRPr kern="1200" smtId="4294967295"/>
            </a:defPPr>
          </a:lstStyle>
          <a:p>
            <a:endParaRPr lang="en-US"/>
          </a:p>
        </p:txBody>
      </p:sp>
      <p:sp>
        <p:nvSpPr>
          <p:cNvPr id="9" name="Slide Number Placeholder 8"/>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2297495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Date Placeholder 2"/>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4" name="Footer Placeholder 3"/>
          <p:cNvSpPr>
            <a:spLocks noGrp="1"/>
          </p:cNvSpPr>
          <p:nvPr>
            <p:ph type="ftr" sz="quarter" idx="11"/>
          </p:nvPr>
        </p:nvSpPr>
        <p:spPr/>
        <p:txBody>
          <a:bodyPr/>
          <a:lstStyle>
            <a:defPPr>
              <a:defRPr kern="1200" smtId="4294967295"/>
            </a:defPPr>
          </a:lstStyle>
          <a:p>
            <a:endParaRPr lang="en-US"/>
          </a:p>
        </p:txBody>
      </p:sp>
      <p:sp>
        <p:nvSpPr>
          <p:cNvPr id="5" name="Slide Number Placeholder 4"/>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36158296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3" name="Footer Placeholder 2"/>
          <p:cNvSpPr>
            <a:spLocks noGrp="1"/>
          </p:cNvSpPr>
          <p:nvPr>
            <p:ph type="ftr" sz="quarter" idx="11"/>
          </p:nvPr>
        </p:nvSpPr>
        <p:spPr/>
        <p:txBody>
          <a:bodyPr/>
          <a:lstStyle>
            <a:defPPr>
              <a:defRPr kern="1200" smtId="4294967295"/>
            </a:defPPr>
          </a:lstStyle>
          <a:p>
            <a:endParaRPr lang="en-US"/>
          </a:p>
        </p:txBody>
      </p:sp>
      <p:sp>
        <p:nvSpPr>
          <p:cNvPr id="4" name="Slide Number Placeholder 3"/>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23910009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defPPr>
              <a:defRPr kern="1200" smtId="4294967295"/>
            </a:defPPr>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defPPr>
              <a:defRPr kern="1200" smtId="4294967295"/>
            </a:defPPr>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9576279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defPPr>
              <a:defRPr kern="1200" smtId="4294967295"/>
            </a:defPPr>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defPPr>
              <a:defRPr kern="1200" smtId="4294967295"/>
            </a:defPPr>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defPPr>
              <a:defRPr kern="1200" smtId="4294967295"/>
            </a:defPPr>
          </a:lstStyle>
          <a:p>
            <a:fld id="{253D71FF-6348-4D82-9B98-AC7C61CAC77F}" type="datetimeFigureOut">
              <a:rPr lang="en-US" smtClean="0"/>
              <a:t>3/27/2020</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fld id="{448CB864-A623-4925-A8FD-B36926D1C062}" type="slidenum">
              <a:rPr lang="en-US" smtClean="0"/>
              <a:t>‹#›</a:t>
            </a:fld>
            <a:endParaRPr lang="en-US"/>
          </a:p>
        </p:txBody>
      </p:sp>
    </p:spTree>
    <p:extLst>
      <p:ext uri="{BB962C8B-B14F-4D97-AF65-F5344CB8AC3E}">
        <p14:creationId xmlns:p14="http://schemas.microsoft.com/office/powerpoint/2010/main" val="11356467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
            <a:lum/>
          </a:blip>
          <a:srcRect/>
          <a:stretch>
            <a:fillRect t="-27000" b="-2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defPPr>
              <a:defRPr kern="1200" smtId="4294967295"/>
            </a:defP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defPPr>
              <a:defRPr kern="1200" smtId="4294967295"/>
            </a:def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defPPr>
              <a:defRPr kern="1200" smtId="4294967295"/>
            </a:defPPr>
            <a:lvl1pPr algn="l">
              <a:defRPr sz="1200">
                <a:solidFill>
                  <a:schemeClr val="tx1">
                    <a:tint val="75000"/>
                  </a:schemeClr>
                </a:solidFill>
              </a:defRPr>
            </a:lvl1pPr>
          </a:lstStyle>
          <a:p>
            <a:fld id="{253D71FF-6348-4D82-9B98-AC7C61CAC77F}" type="datetimeFigureOut">
              <a:rPr lang="en-US" smtClean="0"/>
              <a:t>3/27/2020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defPPr>
              <a:defRPr kern="1200" smtId="4294967295"/>
            </a:defPPr>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defPPr>
              <a:defRPr kern="1200" smtId="4294967295"/>
            </a:defPPr>
            <a:lvl1pPr algn="r">
              <a:defRPr sz="1200">
                <a:solidFill>
                  <a:schemeClr val="tx1">
                    <a:tint val="75000"/>
                  </a:schemeClr>
                </a:solidFill>
              </a:defRPr>
            </a:lvl1pPr>
          </a:lstStyle>
          <a:p>
            <a:fld id="{448CB864-A623-4925-A8FD-B36926D1C062}" type="slidenum">
              <a:rPr lang="en-US" smtClean="0"/>
              <a:t>‹#›</a:t>
            </a:fld>
            <a:endParaRPr lang="en-US"/>
          </a:p>
        </p:txBody>
      </p:sp>
    </p:spTree>
    <p:extLst>
      <p:ext uri="{BB962C8B-B14F-4D97-AF65-F5344CB8AC3E}">
        <p14:creationId xmlns:p14="http://schemas.microsoft.com/office/powerpoint/2010/main" val="375593638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txStyles>
    <p:titleStyle>
      <a:defPPr>
        <a:defRPr kern="1200" smtId="4294967295"/>
      </a:defPPr>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defPPr>
        <a:defRPr kern="1200" smtId="4294967295"/>
      </a:defPPr>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notesSlide" Target="../notesSlides/notesSlide23.xml"/><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notesSlide" Target="../notesSlides/notesSlide25.xml"/><Relationship Id="rId7" Type="http://schemas.openxmlformats.org/officeDocument/2006/relationships/diagramQuickStyle" Target="../diagrams/quickStyle2.xml"/><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notesSlide" Target="../notesSlides/notesSlide26.xml"/><Relationship Id="rId7" Type="http://schemas.openxmlformats.org/officeDocument/2006/relationships/diagramQuickStyle" Target="../diagrams/quickStyle3.xm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png"/><Relationship Id="rId9" Type="http://schemas.microsoft.com/office/2007/relationships/diagramDrawing" Target="../diagrams/drawing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hemeOverride" Target="../theme/themeOverride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hemeOverride" Target="../theme/themeOverride9.xml"/><Relationship Id="rId6" Type="http://schemas.openxmlformats.org/officeDocument/2006/relationships/image" Target="../media/image11.svg"/><Relationship Id="rId5" Type="http://schemas.openxmlformats.org/officeDocument/2006/relationships/image" Target="../media/image9.png"/><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hemeOverride" Target="../theme/themeOverride10.xml"/><Relationship Id="rId6" Type="http://schemas.openxmlformats.org/officeDocument/2006/relationships/image" Target="../media/image11.svg"/><Relationship Id="rId5" Type="http://schemas.openxmlformats.org/officeDocument/2006/relationships/image" Target="../media/image9.png"/><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hemeOverride" Target="../theme/themeOverride11.xml"/><Relationship Id="rId6" Type="http://schemas.openxmlformats.org/officeDocument/2006/relationships/image" Target="../media/image11.svg"/><Relationship Id="rId5" Type="http://schemas.openxmlformats.org/officeDocument/2006/relationships/image" Target="../media/image9.png"/><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hemeOverride" Target="../theme/themeOverride12.xml"/><Relationship Id="rId6" Type="http://schemas.openxmlformats.org/officeDocument/2006/relationships/image" Target="../media/image13.svg"/><Relationship Id="rId5" Type="http://schemas.openxmlformats.org/officeDocument/2006/relationships/image" Target="../media/image10.png"/><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hemeOverride" Target="../theme/themeOverride13.xml"/><Relationship Id="rId6" Type="http://schemas.openxmlformats.org/officeDocument/2006/relationships/image" Target="../media/image13.svg"/><Relationship Id="rId5" Type="http://schemas.openxmlformats.org/officeDocument/2006/relationships/image" Target="../media/image10.png"/><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hemeOverride" Target="../theme/themeOverride16.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hemeOverride" Target="../theme/themeOverride17.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hemeOverride" Target="../theme/themeOverride1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hemeOverride" Target="../theme/themeOverride19.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notesSlide" Target="../notesSlides/notesSlide40.xml"/><Relationship Id="rId7" Type="http://schemas.openxmlformats.org/officeDocument/2006/relationships/diagramQuickStyle" Target="../diagrams/quickStyle4.xml"/><Relationship Id="rId2" Type="http://schemas.openxmlformats.org/officeDocument/2006/relationships/slideLayout" Target="../slideLayouts/slideLayout2.xml"/><Relationship Id="rId1" Type="http://schemas.openxmlformats.org/officeDocument/2006/relationships/themeOverride" Target="../theme/themeOverride20.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png"/><Relationship Id="rId9" Type="http://schemas.microsoft.com/office/2007/relationships/diagramDrawing" Target="../diagrams/drawing4.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hemeOverride" Target="../theme/themeOverride21.xml"/><Relationship Id="rId6" Type="http://schemas.openxmlformats.org/officeDocument/2006/relationships/image" Target="../media/image16.svg"/><Relationship Id="rId5" Type="http://schemas.openxmlformats.org/officeDocument/2006/relationships/image" Target="../media/image12.png"/><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comments" Target="../comments/comment1.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hemeOverride" Target="../theme/themeOverride30.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hemeOverride" Target="../theme/themeOverride31.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4.xml"/><Relationship Id="rId7" Type="http://schemas.openxmlformats.org/officeDocument/2006/relationships/hyperlink" Target="https://www.thinkhr.com/covid19/" TargetMode="External"/><Relationship Id="rId2" Type="http://schemas.openxmlformats.org/officeDocument/2006/relationships/slideLayout" Target="../slideLayouts/slideLayout2.xml"/><Relationship Id="rId1" Type="http://schemas.openxmlformats.org/officeDocument/2006/relationships/themeOverride" Target="../theme/themeOverride34.xml"/><Relationship Id="rId6" Type="http://schemas.openxmlformats.org/officeDocument/2006/relationships/hyperlink" Target="https://www.dol.gov/agencies/whd/pandemic/ffcra-employer-paid-leave" TargetMode="External"/><Relationship Id="rId5" Type="http://schemas.openxmlformats.org/officeDocument/2006/relationships/hyperlink" Target="https://www.sba.gov/funding-programs/disaster-assistance" TargetMode="External"/><Relationship Id="rId4" Type="http://schemas.openxmlformats.org/officeDocument/2006/relationships/hyperlink" Target="http://jfs.ohio.gov/ouio/CoronavirusAndUI.st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5">
            <a:alphaModFix amt="37000"/>
            <a:lum/>
          </a:blip>
          <a:srcRect/>
          <a:stretch>
            <a:fillRect t="-27000" b="-27000"/>
          </a:stretch>
        </a:blip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xmlns="" id="{DEC33493-8EA2-4BEB-9BF0-04EE8ADD1C1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856556" cy="6858000"/>
          </a:xfrm>
          <a:custGeom>
            <a:avLst/>
            <a:gdLst>
              <a:gd name="connsiteX0" fmla="*/ 0 w 7856556"/>
              <a:gd name="connsiteY0" fmla="*/ 0 h 6858000"/>
              <a:gd name="connsiteX1" fmla="*/ 4680402 w 7856556"/>
              <a:gd name="connsiteY1" fmla="*/ 0 h 6858000"/>
              <a:gd name="connsiteX2" fmla="*/ 7856556 w 7856556"/>
              <a:gd name="connsiteY2" fmla="*/ 6858000 h 6858000"/>
              <a:gd name="connsiteX3" fmla="*/ 0 w 785655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6556" h="6858000">
                <a:moveTo>
                  <a:pt x="0" y="0"/>
                </a:moveTo>
                <a:lnTo>
                  <a:pt x="4680402" y="0"/>
                </a:lnTo>
                <a:lnTo>
                  <a:pt x="7856556" y="6858000"/>
                </a:lnTo>
                <a:lnTo>
                  <a:pt x="0" y="685800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xmlns="" id="{171D13A1-4626-4D50-9DF7-71BB7B6B729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29" y="0"/>
            <a:ext cx="7393181" cy="6858000"/>
          </a:xfrm>
          <a:custGeom>
            <a:avLst/>
            <a:gdLst>
              <a:gd name="connsiteX0" fmla="*/ 0 w 7393181"/>
              <a:gd name="connsiteY0" fmla="*/ 0 h 6858000"/>
              <a:gd name="connsiteX1" fmla="*/ 4217027 w 7393181"/>
              <a:gd name="connsiteY1" fmla="*/ 0 h 6858000"/>
              <a:gd name="connsiteX2" fmla="*/ 7393181 w 7393181"/>
              <a:gd name="connsiteY2" fmla="*/ 6858000 h 6858000"/>
              <a:gd name="connsiteX3" fmla="*/ 0 w 73931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393181" h="6858000">
                <a:moveTo>
                  <a:pt x="0" y="0"/>
                </a:moveTo>
                <a:lnTo>
                  <a:pt x="4217027" y="0"/>
                </a:lnTo>
                <a:lnTo>
                  <a:pt x="7393181"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custDataLst>
              <p:tags r:id="rId1"/>
            </p:custDataLst>
          </p:nvPr>
        </p:nvSpPr>
        <p:spPr>
          <a:xfrm>
            <a:off x="827314" y="4606289"/>
            <a:ext cx="5242560" cy="1613536"/>
          </a:xfrm>
        </p:spPr>
        <p:txBody>
          <a:bodyPr>
            <a:normAutofit fontScale="90000"/>
          </a:bodyPr>
          <a:lstStyle>
            <a:defPPr>
              <a:defRPr kern="1200" smtId="4294967295"/>
            </a:defPPr>
          </a:lstStyle>
          <a:p>
            <a:r>
              <a:rPr lang="en-US" sz="2700" b="1" dirty="0">
                <a:solidFill>
                  <a:schemeClr val="bg1"/>
                </a:solidFill>
                <a:latin typeface="Bodoni MT Black" panose="02070A03080606020203" pitchFamily="18" charset="0"/>
              </a:rPr>
              <a:t>COVID-19 and The Workplace:</a:t>
            </a:r>
            <a:r>
              <a:rPr lang="en-US" sz="4100" b="1" dirty="0">
                <a:solidFill>
                  <a:schemeClr val="bg1"/>
                </a:solidFill>
                <a:latin typeface="Bodoni MT Black" panose="02070A03080606020203" pitchFamily="18" charset="0"/>
              </a:rPr>
              <a:t/>
            </a:r>
            <a:br>
              <a:rPr lang="en-US" sz="4100" b="1" dirty="0">
                <a:solidFill>
                  <a:schemeClr val="bg1"/>
                </a:solidFill>
                <a:latin typeface="Bodoni MT Black" panose="02070A03080606020203" pitchFamily="18" charset="0"/>
              </a:rPr>
            </a:br>
            <a:r>
              <a:rPr lang="en-US" sz="2200" b="1" dirty="0">
                <a:solidFill>
                  <a:schemeClr val="bg1"/>
                </a:solidFill>
                <a:latin typeface="Bodoni MT Black" panose="02070A03080606020203" pitchFamily="18" charset="0"/>
              </a:rPr>
              <a:t>Issues and Resources</a:t>
            </a:r>
            <a:r>
              <a:rPr lang="en-US" sz="4100" b="1" dirty="0">
                <a:solidFill>
                  <a:schemeClr val="bg1"/>
                </a:solidFill>
                <a:latin typeface="Bodoni MT Black" panose="02070A03080606020203" pitchFamily="18" charset="0"/>
              </a:rPr>
              <a:t/>
            </a:r>
            <a:br>
              <a:rPr lang="en-US" sz="4100" b="1" dirty="0">
                <a:solidFill>
                  <a:schemeClr val="bg1"/>
                </a:solidFill>
                <a:latin typeface="Bodoni MT Black" panose="02070A03080606020203" pitchFamily="18" charset="0"/>
              </a:rPr>
            </a:br>
            <a:endParaRPr lang="en-US" sz="4100" dirty="0">
              <a:solidFill>
                <a:schemeClr val="bg1"/>
              </a:solidFill>
            </a:endParaRPr>
          </a:p>
        </p:txBody>
      </p:sp>
      <p:sp>
        <p:nvSpPr>
          <p:cNvPr id="4" name="Rectangle 1"/>
          <p:cNvSpPr>
            <a:spLocks noGrp="1" noChangeArrowheads="1"/>
          </p:cNvSpPr>
          <p:nvPr>
            <p:ph idx="1"/>
            <p:custDataLst>
              <p:tags r:id="rId2"/>
            </p:custDataLst>
          </p:nvPr>
        </p:nvSpPr>
        <p:spPr bwMode="auto">
          <a:xfrm>
            <a:off x="598714" y="838199"/>
            <a:ext cx="4378234" cy="376808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anchor="ctr" anchorCtr="0" compatLnSpc="1">
            <a:prstTxWarp prst="textNoShape">
              <a:avLst/>
            </a:prstTxWarp>
            <a:normAutofit/>
          </a:bodyPr>
          <a:lstStyle>
            <a:defPPr>
              <a:defRPr kern="1200" smtId="4294967295"/>
            </a:defPPr>
          </a:lstStyle>
          <a:p>
            <a:pPr marL="0" indent="0">
              <a:buNone/>
            </a:pPr>
            <a:endParaRPr lang="en-US" sz="2000" dirty="0">
              <a:solidFill>
                <a:schemeClr val="bg1"/>
              </a:solidFill>
            </a:endParaRPr>
          </a:p>
          <a:p>
            <a:pPr marL="0" indent="0">
              <a:spcBef>
                <a:spcPts val="0"/>
              </a:spcBef>
              <a:buNone/>
            </a:pPr>
            <a:r>
              <a:rPr lang="en-US" sz="2000" dirty="0">
                <a:solidFill>
                  <a:schemeClr val="bg1"/>
                </a:solidFill>
                <a:latin typeface="Baskerville Old Face" panose="02020602080505020303" pitchFamily="18" charset="0"/>
              </a:rPr>
              <a:t>Minute Men, Inc.</a:t>
            </a:r>
          </a:p>
          <a:p>
            <a:pPr marL="0" indent="0">
              <a:spcBef>
                <a:spcPts val="0"/>
              </a:spcBef>
              <a:buNone/>
            </a:pPr>
            <a:endParaRPr lang="en-US" sz="2000" dirty="0">
              <a:solidFill>
                <a:schemeClr val="bg1"/>
              </a:solidFill>
              <a:latin typeface="Baskerville Old Face" panose="02020602080505020303" pitchFamily="18" charset="0"/>
            </a:endParaRPr>
          </a:p>
          <a:p>
            <a:pPr marL="0" indent="0">
              <a:spcBef>
                <a:spcPts val="0"/>
              </a:spcBef>
              <a:buNone/>
            </a:pPr>
            <a:r>
              <a:rPr lang="en-US" sz="2000" dirty="0">
                <a:solidFill>
                  <a:schemeClr val="bg1"/>
                </a:solidFill>
                <a:latin typeface="Baskerville Old Face" panose="02020602080505020303" pitchFamily="18" charset="0"/>
              </a:rPr>
              <a:t>3740 Carnegie Avenue</a:t>
            </a:r>
          </a:p>
          <a:p>
            <a:pPr marL="0" indent="0">
              <a:spcBef>
                <a:spcPts val="0"/>
              </a:spcBef>
              <a:buNone/>
            </a:pPr>
            <a:r>
              <a:rPr lang="en-US" sz="2000" dirty="0">
                <a:solidFill>
                  <a:schemeClr val="bg1"/>
                </a:solidFill>
                <a:latin typeface="Baskerville Old Face" panose="02020602080505020303" pitchFamily="18" charset="0"/>
              </a:rPr>
              <a:t>Cleveland, Ohio 44115</a:t>
            </a:r>
          </a:p>
          <a:p>
            <a:pPr marL="0" indent="0">
              <a:spcBef>
                <a:spcPts val="0"/>
              </a:spcBef>
              <a:buNone/>
            </a:pPr>
            <a:r>
              <a:rPr lang="en-US" sz="2000" dirty="0">
                <a:solidFill>
                  <a:schemeClr val="bg1"/>
                </a:solidFill>
                <a:latin typeface="Baskerville Old Face" panose="02020602080505020303" pitchFamily="18" charset="0"/>
              </a:rPr>
              <a:t>Tel: (216)426-9675 (ext. 151)</a:t>
            </a:r>
          </a:p>
          <a:p>
            <a:pPr marL="0" indent="0">
              <a:spcBef>
                <a:spcPts val="0"/>
              </a:spcBef>
              <a:buNone/>
            </a:pPr>
            <a:r>
              <a:rPr lang="en-US" sz="2000" dirty="0">
                <a:solidFill>
                  <a:schemeClr val="bg1"/>
                </a:solidFill>
                <a:latin typeface="Baskerville Old Face" panose="02020602080505020303" pitchFamily="18" charset="0"/>
              </a:rPr>
              <a:t>Fax: (216)426-2553</a:t>
            </a:r>
          </a:p>
          <a:p>
            <a:pPr marL="0" indent="0">
              <a:spcBef>
                <a:spcPts val="0"/>
              </a:spcBef>
              <a:buNone/>
            </a:pPr>
            <a:endParaRPr lang="en-US" sz="2000" dirty="0">
              <a:solidFill>
                <a:schemeClr val="bg1"/>
              </a:solidFill>
              <a:latin typeface="Baskerville Old Face" panose="02020602080505020303" pitchFamily="18" charset="0"/>
            </a:endParaRPr>
          </a:p>
          <a:p>
            <a:pPr marL="0" marR="0" lvl="0" indent="0" defTabSz="914400" rtl="0" eaLnBrk="0" fontAlgn="base" latinLnBrk="0" hangingPunct="0">
              <a:spcBef>
                <a:spcPct val="0"/>
              </a:spcBef>
              <a:spcAft>
                <a:spcPct val="0"/>
              </a:spcAft>
              <a:buClrTx/>
              <a:buSzTx/>
              <a:buFontTx/>
              <a:buNone/>
            </a:pPr>
            <a:endParaRPr kumimoji="0" lang="en-US" altLang="en-US" sz="2000" b="0" i="0" u="none" strike="noStrike" cap="none" normalizeH="0" baseline="0" dirty="0">
              <a:ln>
                <a:noFill/>
              </a:ln>
              <a:solidFill>
                <a:schemeClr val="bg1"/>
              </a:solidFill>
              <a:latin typeface="Arial" panose="020B0604020202020204" pitchFamily="34" charset="0"/>
            </a:endParaRPr>
          </a:p>
        </p:txBody>
      </p:sp>
    </p:spTree>
    <p:extLst>
      <p:ext uri="{BB962C8B-B14F-4D97-AF65-F5344CB8AC3E}">
        <p14:creationId xmlns:p14="http://schemas.microsoft.com/office/powerpoint/2010/main" val="8942274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anim calcmode="lin" valueType="num">
                                      <p:cBhvr>
                                        <p:cTn id="1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000"/>
                                        <p:tgtEl>
                                          <p:spTgt spid="4">
                                            <p:txEl>
                                              <p:pRg st="4" end="4"/>
                                            </p:txEl>
                                          </p:spTgt>
                                        </p:tgtEl>
                                      </p:cBhvr>
                                    </p:animEffect>
                                    <p:anim calcmode="lin" valueType="num">
                                      <p:cBhvr>
                                        <p:cTn id="1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1000"/>
                                        <p:tgtEl>
                                          <p:spTgt spid="4">
                                            <p:txEl>
                                              <p:pRg st="5" end="5"/>
                                            </p:txEl>
                                          </p:spTgt>
                                        </p:tgtEl>
                                      </p:cBhvr>
                                    </p:animEffect>
                                    <p:anim calcmode="lin" valueType="num">
                                      <p:cBhvr>
                                        <p:cTn id="2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000"/>
                                        <p:tgtEl>
                                          <p:spTgt spid="4">
                                            <p:txEl>
                                              <p:pRg st="6" end="6"/>
                                            </p:txEl>
                                          </p:spTgt>
                                        </p:tgtEl>
                                      </p:cBhvr>
                                    </p:animEffect>
                                    <p:anim calcmode="lin" valueType="num">
                                      <p:cBhvr>
                                        <p:cTn id="2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dirty="0">
                <a:solidFill>
                  <a:srgbClr val="000000"/>
                </a:solidFill>
              </a:rPr>
              <a:t>Covered Employers</a:t>
            </a:r>
          </a:p>
          <a:p>
            <a:pPr marL="0" indent="0">
              <a:buNone/>
            </a:pPr>
            <a:endParaRPr lang="en-US" sz="2400" b="1" i="1" dirty="0">
              <a:solidFill>
                <a:srgbClr val="000000"/>
              </a:solidFill>
            </a:endParaRPr>
          </a:p>
          <a:p>
            <a:pPr marL="0" indent="0">
              <a:buNone/>
            </a:pPr>
            <a:r>
              <a:rPr lang="en-US" sz="2400" dirty="0">
                <a:solidFill>
                  <a:srgbClr val="FF0000"/>
                </a:solidFill>
              </a:rPr>
              <a:t>The clock resets on April 2</a:t>
            </a:r>
          </a:p>
          <a:p>
            <a:pPr marL="0" indent="0">
              <a:buNone/>
            </a:pPr>
            <a:endParaRPr lang="en-US" sz="2400" dirty="0">
              <a:solidFill>
                <a:srgbClr val="000000"/>
              </a:solidFill>
            </a:endParaRPr>
          </a:p>
          <a:p>
            <a:pPr marL="0" indent="0">
              <a:buNone/>
            </a:pPr>
            <a:r>
              <a:rPr lang="en-US" sz="2400" dirty="0">
                <a:solidFill>
                  <a:srgbClr val="000000"/>
                </a:solidFill>
              </a:rPr>
              <a:t>Any leave you provide now does not count towards leave granted on or after April 2</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99136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a:solidFill>
                  <a:srgbClr val="000000"/>
                </a:solidFill>
              </a:rPr>
              <a:t>Covered Employers</a:t>
            </a:r>
          </a:p>
          <a:p>
            <a:pPr marL="0" indent="0">
              <a:buNone/>
            </a:pPr>
            <a:endParaRPr lang="en-US" sz="2400" b="1" i="1">
              <a:solidFill>
                <a:srgbClr val="000000"/>
              </a:solidFill>
            </a:endParaRPr>
          </a:p>
          <a:p>
            <a:pPr marL="0" indent="0">
              <a:buNone/>
            </a:pPr>
            <a:r>
              <a:rPr lang="en-US" sz="2400">
                <a:solidFill>
                  <a:srgbClr val="000000"/>
                </a:solidFill>
              </a:rPr>
              <a:t>Does not apply to employees laid off or furloughed before April 2</a:t>
            </a:r>
            <a:endParaRPr lang="en-US" sz="240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51721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a:solidFill>
                  <a:srgbClr val="000000"/>
                </a:solidFill>
              </a:rPr>
              <a:t>Covered Employers</a:t>
            </a:r>
          </a:p>
          <a:p>
            <a:pPr marL="0" indent="0">
              <a:buNone/>
            </a:pPr>
            <a:endParaRPr lang="en-US" sz="2400" b="1" i="1">
              <a:solidFill>
                <a:srgbClr val="000000"/>
              </a:solidFill>
            </a:endParaRPr>
          </a:p>
          <a:p>
            <a:pPr marL="0" indent="0">
              <a:buNone/>
            </a:pPr>
            <a:r>
              <a:rPr lang="en-US" sz="2400">
                <a:solidFill>
                  <a:srgbClr val="000000"/>
                </a:solidFill>
              </a:rPr>
              <a:t>Employers with fewer than 50 employees will not be subject to civil damages in an employee action brought under the FMLA for violation of the new provisions</a:t>
            </a:r>
            <a:endParaRPr lang="en-US" sz="2400"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5373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indent="0">
              <a:spcBef>
                <a:spcPts val="0"/>
              </a:spcBef>
              <a:spcAft>
                <a:spcPts val="600"/>
              </a:spcAft>
              <a:buNone/>
            </a:pPr>
            <a:r>
              <a:rPr lang="en-US" sz="2400" dirty="0">
                <a:solidFill>
                  <a:srgbClr val="000000"/>
                </a:solidFill>
              </a:rPr>
              <a:t>12 weeks of partially compensated FMLA leave to care for a child whose school or childcare facility has been closed due to COVID-19.</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97811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a:solidFill>
                  <a:srgbClr val="000000"/>
                </a:solidFill>
              </a:rPr>
              <a:t>Requires covered employers to </a:t>
            </a:r>
            <a:r>
              <a:rPr lang="en-US" sz="2400" b="1">
                <a:solidFill>
                  <a:srgbClr val="000000"/>
                </a:solidFill>
              </a:rPr>
              <a:t>partially compensate </a:t>
            </a:r>
            <a:r>
              <a:rPr lang="en-US" sz="2400">
                <a:solidFill>
                  <a:srgbClr val="000000"/>
                </a:solidFill>
              </a:rPr>
              <a:t>leave after the first 10 days</a:t>
            </a:r>
          </a:p>
          <a:p>
            <a:pPr marL="0" indent="0">
              <a:buNone/>
            </a:pPr>
            <a:endParaRPr lang="en-US" sz="2400">
              <a:solidFill>
                <a:srgbClr val="000000"/>
              </a:solidFill>
              <a:latin typeface="Arial" panose="020B0604020202020204" pitchFamily="34" charset="0"/>
              <a:cs typeface="Arial" panose="020B0604020202020204" pitchFamily="34" charset="0"/>
            </a:endParaRPr>
          </a:p>
          <a:p>
            <a:pPr marL="0" indent="0">
              <a:buNone/>
            </a:pPr>
            <a:r>
              <a:rPr lang="en-US" sz="2400">
                <a:solidFill>
                  <a:srgbClr val="000000"/>
                </a:solidFill>
              </a:rPr>
              <a:t>Employers are not required to pay employees for the </a:t>
            </a:r>
            <a:r>
              <a:rPr lang="en-US" sz="2400" b="1">
                <a:solidFill>
                  <a:srgbClr val="000000"/>
                </a:solidFill>
              </a:rPr>
              <a:t>first 10 days </a:t>
            </a:r>
            <a:r>
              <a:rPr lang="en-US" sz="2400">
                <a:solidFill>
                  <a:srgbClr val="000000"/>
                </a:solidFill>
              </a:rPr>
              <a:t>of the new FMLA leave, but employees may substitute any accrued vacation leave, personal leave, or medical or sick leave for this unpaid leave</a:t>
            </a:r>
            <a:endParaRPr lang="en-US" sz="240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7953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AFTER THE FIRST 10 DAYS. . . </a:t>
            </a:r>
          </a:p>
          <a:p>
            <a:pPr marL="0" indent="0">
              <a:buNone/>
            </a:pPr>
            <a:endParaRPr lang="en-US" sz="2400" dirty="0">
              <a:solidFill>
                <a:srgbClr val="000000"/>
              </a:solidFill>
            </a:endParaRPr>
          </a:p>
          <a:p>
            <a:pPr marL="0" indent="0" algn="just">
              <a:buNone/>
            </a:pPr>
            <a:r>
              <a:rPr lang="en-US" sz="2400" dirty="0">
                <a:solidFill>
                  <a:srgbClr val="000000"/>
                </a:solidFill>
              </a:rPr>
              <a:t>The employer must compensate FMLA leave at a rate of </a:t>
            </a:r>
            <a:r>
              <a:rPr lang="en-US" sz="2400" b="1" dirty="0">
                <a:solidFill>
                  <a:srgbClr val="000000"/>
                </a:solidFill>
              </a:rPr>
              <a:t>at least two-thirds of the employee’s regular rate </a:t>
            </a:r>
            <a:r>
              <a:rPr lang="en-US" sz="2400" dirty="0">
                <a:solidFill>
                  <a:srgbClr val="000000"/>
                </a:solidFill>
              </a:rPr>
              <a:t>of pay, based on the number of hours the employee would otherwise normally be scheduled to work, up to a maximum of </a:t>
            </a:r>
            <a:r>
              <a:rPr lang="en-US" sz="2400" b="1" dirty="0">
                <a:solidFill>
                  <a:srgbClr val="000000"/>
                </a:solidFill>
              </a:rPr>
              <a:t>$200 per day, or $10,000 total</a:t>
            </a:r>
          </a:p>
          <a:p>
            <a:pPr marL="0" indent="0">
              <a:buNone/>
            </a:pPr>
            <a:endParaRPr lang="en-US" sz="2400" b="1" dirty="0">
              <a:solidFill>
                <a:srgbClr val="000000"/>
              </a:solidFill>
            </a:endParaRPr>
          </a:p>
          <a:p>
            <a:r>
              <a:rPr lang="en-US" sz="2400" b="1" dirty="0">
                <a:solidFill>
                  <a:srgbClr val="000000"/>
                </a:solidFill>
              </a:rPr>
              <a:t>Special calculation rules apply for employees with variable schedules and to multi-employer collective bargaining agreements</a:t>
            </a:r>
          </a:p>
          <a:p>
            <a:pPr marL="0" indent="0">
              <a:buNone/>
            </a:pPr>
            <a:endParaRPr lang="en-US" sz="2400" b="1" dirty="0">
              <a:solidFill>
                <a:srgbClr val="000000"/>
              </a:solidFill>
              <a:latin typeface="Arial" panose="020B0604020202020204" pitchFamily="34" charset="0"/>
              <a:cs typeface="Arial" panose="020B0604020202020204" pitchFamily="34" charset="0"/>
            </a:endParaRPr>
          </a:p>
          <a:p>
            <a:pPr marL="0" indent="0">
              <a:buNone/>
            </a:pP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46119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a:solidFill>
                  <a:srgbClr val="000000"/>
                </a:solidFill>
              </a:rPr>
              <a:t>Covered Employees</a:t>
            </a:r>
          </a:p>
          <a:p>
            <a:pPr marL="0" indent="0">
              <a:buNone/>
            </a:pPr>
            <a:endParaRPr lang="en-US" sz="2400">
              <a:solidFill>
                <a:srgbClr val="000000"/>
              </a:solidFill>
            </a:endParaRPr>
          </a:p>
          <a:p>
            <a:pPr marL="0" indent="0">
              <a:buNone/>
            </a:pPr>
            <a:r>
              <a:rPr lang="en-US" sz="2400">
                <a:solidFill>
                  <a:srgbClr val="000000"/>
                </a:solidFill>
              </a:rPr>
              <a:t>Employees who have worked for their current employer for </a:t>
            </a:r>
            <a:r>
              <a:rPr lang="en-US" sz="2400" b="1">
                <a:solidFill>
                  <a:srgbClr val="000000"/>
                </a:solidFill>
              </a:rPr>
              <a:t>30 calendar days </a:t>
            </a:r>
          </a:p>
          <a:p>
            <a:pPr marL="0" indent="0">
              <a:buNone/>
            </a:pPr>
            <a:endParaRPr lang="en-US" sz="2400" b="1">
              <a:solidFill>
                <a:srgbClr val="000000"/>
              </a:solidFill>
            </a:endParaRPr>
          </a:p>
          <a:p>
            <a:pPr marL="0" indent="0">
              <a:buNone/>
            </a:pPr>
            <a:r>
              <a:rPr lang="en-US" sz="2400" i="1">
                <a:solidFill>
                  <a:srgbClr val="000000"/>
                </a:solidFill>
              </a:rPr>
              <a:t>REMEMBER:  Employers are permitted to deny leave to employees who are health care providers or emergency responders.</a:t>
            </a:r>
            <a:endParaRPr lang="en-US" sz="2400" i="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84040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a:solidFill>
                  <a:srgbClr val="000000"/>
                </a:solidFill>
              </a:rPr>
              <a:t>Covered Employees</a:t>
            </a:r>
          </a:p>
          <a:p>
            <a:pPr marL="0" indent="0">
              <a:buNone/>
            </a:pPr>
            <a:endParaRPr lang="en-US" sz="2400">
              <a:solidFill>
                <a:srgbClr val="000000"/>
              </a:solidFill>
            </a:endParaRPr>
          </a:p>
          <a:p>
            <a:pPr marL="0" indent="0">
              <a:buNone/>
            </a:pPr>
            <a:r>
              <a:rPr lang="en-US" sz="2400">
                <a:solidFill>
                  <a:srgbClr val="000000"/>
                </a:solidFill>
              </a:rPr>
              <a:t>Employees should provide their employers with as much </a:t>
            </a:r>
            <a:r>
              <a:rPr lang="en-US" sz="2400" b="1">
                <a:solidFill>
                  <a:srgbClr val="000000"/>
                </a:solidFill>
              </a:rPr>
              <a:t>notice of leave </a:t>
            </a:r>
            <a:r>
              <a:rPr lang="en-US" sz="2400">
                <a:solidFill>
                  <a:srgbClr val="000000"/>
                </a:solidFill>
              </a:rPr>
              <a:t>as is practicable where the need is foreseeable</a:t>
            </a:r>
            <a:endParaRPr lang="en-US" sz="2400" i="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68395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4961144" y="813683"/>
            <a:ext cx="6857200" cy="5230634"/>
          </a:xfrm>
        </p:spPr>
        <p:txBody>
          <a:bodyPr anchor="ctr">
            <a:normAutofit/>
          </a:bodyPr>
          <a:lstStyle/>
          <a:p>
            <a:pPr marL="0" indent="0" algn="ctr">
              <a:buNone/>
            </a:pPr>
            <a:r>
              <a:rPr lang="en-US" sz="1600" b="1" i="1" dirty="0">
                <a:solidFill>
                  <a:srgbClr val="000000"/>
                </a:solidFill>
              </a:rPr>
              <a:t>Job Protection</a:t>
            </a:r>
          </a:p>
          <a:p>
            <a:pPr marL="0" indent="0">
              <a:buNone/>
            </a:pPr>
            <a:endParaRPr lang="en-US" sz="1600" dirty="0">
              <a:solidFill>
                <a:srgbClr val="000000"/>
              </a:solidFill>
            </a:endParaRPr>
          </a:p>
          <a:p>
            <a:pPr marL="0" indent="0" algn="just">
              <a:buNone/>
            </a:pPr>
            <a:r>
              <a:rPr lang="en-US" sz="1600" dirty="0">
                <a:solidFill>
                  <a:srgbClr val="000000"/>
                </a:solidFill>
              </a:rPr>
              <a:t>Employers with fewer than </a:t>
            </a:r>
            <a:r>
              <a:rPr lang="en-US" sz="1600" b="1" dirty="0">
                <a:solidFill>
                  <a:srgbClr val="000000"/>
                </a:solidFill>
              </a:rPr>
              <a:t>25 employees </a:t>
            </a:r>
            <a:r>
              <a:rPr lang="en-US" sz="1600" dirty="0">
                <a:solidFill>
                  <a:srgbClr val="000000"/>
                </a:solidFill>
              </a:rPr>
              <a:t>are </a:t>
            </a:r>
            <a:r>
              <a:rPr lang="en-US" sz="1600" b="1" dirty="0">
                <a:solidFill>
                  <a:srgbClr val="000000"/>
                </a:solidFill>
              </a:rPr>
              <a:t>not subject to the job restoration requirement</a:t>
            </a:r>
            <a:r>
              <a:rPr lang="en-US" sz="1600" dirty="0">
                <a:solidFill>
                  <a:srgbClr val="000000"/>
                </a:solidFill>
              </a:rPr>
              <a:t>, if:</a:t>
            </a:r>
          </a:p>
          <a:p>
            <a:pPr marL="0" indent="0" algn="just">
              <a:buNone/>
            </a:pPr>
            <a:r>
              <a:rPr lang="en-US" sz="1600" dirty="0">
                <a:solidFill>
                  <a:srgbClr val="000000"/>
                </a:solidFill>
              </a:rPr>
              <a:t>	1)  The employee took FMLA leave under the new COVID-19 	expansion of the law;</a:t>
            </a:r>
          </a:p>
          <a:p>
            <a:pPr marL="0" indent="0" algn="just">
              <a:buNone/>
            </a:pPr>
            <a:r>
              <a:rPr lang="en-US" sz="1600" dirty="0">
                <a:solidFill>
                  <a:srgbClr val="000000"/>
                </a:solidFill>
              </a:rPr>
              <a:t>	2) The employee’s position no longer exists due to economic 	conditions 	or changes in operating  conditions of the employer that 	affect employment and are caused by a public health emergency;</a:t>
            </a:r>
          </a:p>
          <a:p>
            <a:pPr marL="0" indent="0" algn="just">
              <a:buNone/>
            </a:pPr>
            <a:r>
              <a:rPr lang="en-US" sz="1600" dirty="0">
                <a:solidFill>
                  <a:srgbClr val="000000"/>
                </a:solidFill>
              </a:rPr>
              <a:t>	3) The employer makes reasonable efforts to restore the employee to 	an equivalent position; and</a:t>
            </a:r>
          </a:p>
          <a:p>
            <a:pPr marL="0" indent="0" algn="just">
              <a:buNone/>
            </a:pPr>
            <a:r>
              <a:rPr lang="en-US" sz="1600" dirty="0">
                <a:solidFill>
                  <a:srgbClr val="000000"/>
                </a:solidFill>
              </a:rPr>
              <a:t>	4)  If these efforts fail, the employer makes reasonable efforts to 	contact the employee if an equivalent position becomes available. 	The contact period is for one year, beginning on the earlier of:</a:t>
            </a:r>
          </a:p>
          <a:p>
            <a:pPr lvl="3" algn="just"/>
            <a:r>
              <a:rPr lang="en-US" sz="1600" dirty="0">
                <a:solidFill>
                  <a:srgbClr val="000000"/>
                </a:solidFill>
              </a:rPr>
              <a:t>The date on which the employee’s need for leave ends</a:t>
            </a:r>
          </a:p>
          <a:p>
            <a:pPr lvl="3" algn="just"/>
            <a:r>
              <a:rPr lang="en-US" sz="1600" dirty="0">
                <a:solidFill>
                  <a:srgbClr val="000000"/>
                </a:solidFill>
              </a:rPr>
              <a:t>Twelve weeks after the employee’s leave begins</a:t>
            </a:r>
            <a:endParaRPr lang="en-US" sz="1600" i="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7403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lgn="ctr">
              <a:buNone/>
            </a:pPr>
            <a:r>
              <a:rPr lang="en-US" sz="2400" dirty="0">
                <a:solidFill>
                  <a:srgbClr val="FF0000"/>
                </a:solidFill>
              </a:rPr>
              <a:t>Discrimination and retaliation is PROHIBITED.</a:t>
            </a:r>
            <a:endParaRPr lang="en-US" sz="2400"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9827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Amends the federal Family and Medical Leave Act (FMLA) to allow employees to take leave for certain </a:t>
            </a:r>
            <a:r>
              <a:rPr lang="en-US" sz="2400" b="1" dirty="0">
                <a:solidFill>
                  <a:srgbClr val="000000"/>
                </a:solidFill>
              </a:rPr>
              <a:t>child care purposes </a:t>
            </a:r>
            <a:r>
              <a:rPr lang="en-US" sz="2400" dirty="0">
                <a:solidFill>
                  <a:srgbClr val="000000"/>
                </a:solidFill>
              </a:rPr>
              <a:t>related to COVID-19.</a:t>
            </a:r>
          </a:p>
          <a:p>
            <a:pPr marL="0" indent="0">
              <a:buNone/>
            </a:pPr>
            <a:endParaRPr lang="en-US" sz="2400" dirty="0">
              <a:solidFill>
                <a:srgbClr val="000000"/>
              </a:solidFill>
              <a:latin typeface="Arial" panose="020B0604020202020204" pitchFamily="34" charset="0"/>
              <a:cs typeface="Arial" panose="020B0604020202020204" pitchFamily="34" charset="0"/>
            </a:endParaRPr>
          </a:p>
          <a:p>
            <a:pPr marL="0" indent="0">
              <a:buNone/>
            </a:pPr>
            <a:r>
              <a:rPr lang="en-US" sz="2400" dirty="0">
                <a:solidFill>
                  <a:srgbClr val="FF0000"/>
                </a:solidFill>
                <a:latin typeface="Arial" panose="020B0604020202020204" pitchFamily="34" charset="0"/>
                <a:cs typeface="Arial" panose="020B0604020202020204" pitchFamily="34" charset="0"/>
              </a:rPr>
              <a:t>EFFECTIVE APRIL 2, 2020</a:t>
            </a:r>
          </a:p>
        </p:txBody>
      </p:sp>
    </p:spTree>
    <p:extLst>
      <p:ext uri="{BB962C8B-B14F-4D97-AF65-F5344CB8AC3E}">
        <p14:creationId xmlns:p14="http://schemas.microsoft.com/office/powerpoint/2010/main" val="28855798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br>
              <a:rPr lang="en-US" sz="3100">
                <a:solidFill>
                  <a:srgbClr val="FFFFFF"/>
                </a:solidFill>
              </a:rPr>
            </a:br>
            <a:endParaRPr lang="en-US" sz="3100">
              <a:solidFill>
                <a:srgbClr val="FFFFFF"/>
              </a:solidFill>
            </a:endParaRP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dirty="0">
                <a:solidFill>
                  <a:srgbClr val="000000"/>
                </a:solidFill>
              </a:rPr>
              <a:t>Tax Credit</a:t>
            </a:r>
          </a:p>
          <a:p>
            <a:pPr marL="0" indent="0">
              <a:buNone/>
            </a:pPr>
            <a:endParaRPr lang="en-US" sz="2400" dirty="0">
              <a:solidFill>
                <a:srgbClr val="000000"/>
              </a:solidFill>
            </a:endParaRPr>
          </a:p>
          <a:p>
            <a:pPr marL="0" indent="0" algn="just">
              <a:buNone/>
            </a:pPr>
            <a:r>
              <a:rPr lang="en-US" sz="2400" dirty="0">
                <a:solidFill>
                  <a:srgbClr val="000000"/>
                </a:solidFill>
              </a:rPr>
              <a:t>Employers are entitled to a credit against the tax imposed by section 3111(a) or 3221(a) of the IRS Code for each calendar quarter of an amount equal to 100% of qualified sick leave wages paid. Tax credits are also available for self employed people.</a:t>
            </a:r>
            <a:endParaRPr lang="en-US" sz="2400" i="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2380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826680"/>
            <a:ext cx="9833548" cy="1325563"/>
          </a:xfrm>
        </p:spPr>
        <p:txBody>
          <a:bodyPr>
            <a:normAutofit/>
          </a:bodyPr>
          <a:lstStyle/>
          <a:p>
            <a:pPr algn="ctr"/>
            <a:r>
              <a:rPr lang="en-US" sz="2800">
                <a:solidFill>
                  <a:srgbClr val="FFFFFF"/>
                </a:solidFill>
              </a:rPr>
              <a:t>Paid Employee Leave</a:t>
            </a:r>
            <a:br>
              <a:rPr lang="en-US" sz="2800">
                <a:solidFill>
                  <a:srgbClr val="FFFFFF"/>
                </a:solidFill>
              </a:rPr>
            </a:br>
            <a:r>
              <a:rPr lang="en-US" sz="2800">
                <a:solidFill>
                  <a:srgbClr val="FFFFFF"/>
                </a:solidFill>
              </a:rPr>
              <a:t/>
            </a:r>
            <a:br>
              <a:rPr lang="en-US" sz="2800">
                <a:solidFill>
                  <a:srgbClr val="FFFFFF"/>
                </a:solidFill>
              </a:rPr>
            </a:br>
            <a:r>
              <a:rPr lang="en-US" sz="28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1179226" y="3092970"/>
            <a:ext cx="9833548" cy="2693976"/>
          </a:xfrm>
        </p:spPr>
        <p:txBody>
          <a:bodyPr>
            <a:normAutofit/>
          </a:bodyPr>
          <a:lstStyle/>
          <a:p>
            <a:pPr marL="0" indent="0">
              <a:buNone/>
            </a:pPr>
            <a:r>
              <a:rPr lang="en-US" sz="2000" b="1" i="1" dirty="0">
                <a:solidFill>
                  <a:srgbClr val="000000"/>
                </a:solidFill>
              </a:rPr>
              <a:t>Covered Employers</a:t>
            </a:r>
          </a:p>
          <a:p>
            <a:pPr marL="0" indent="0">
              <a:buNone/>
            </a:pPr>
            <a:endParaRPr lang="en-US" sz="2000" dirty="0">
              <a:solidFill>
                <a:srgbClr val="000000"/>
              </a:solidFill>
            </a:endParaRPr>
          </a:p>
          <a:p>
            <a:pPr marL="0" indent="0">
              <a:buNone/>
            </a:pPr>
            <a:r>
              <a:rPr lang="en-US" sz="2000" dirty="0">
                <a:solidFill>
                  <a:srgbClr val="000000"/>
                </a:solidFill>
              </a:rPr>
              <a:t>All private employers with </a:t>
            </a:r>
            <a:r>
              <a:rPr lang="en-US" sz="2000" b="1" dirty="0">
                <a:solidFill>
                  <a:srgbClr val="000000"/>
                </a:solidFill>
              </a:rPr>
              <a:t>fewer than 500 employees</a:t>
            </a:r>
            <a:r>
              <a:rPr lang="en-US" sz="2000" dirty="0">
                <a:solidFill>
                  <a:srgbClr val="000000"/>
                </a:solidFill>
              </a:rPr>
              <a:t>, and all government employers.</a:t>
            </a:r>
            <a:endParaRPr lang="en-US" sz="2000" i="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83555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826680"/>
            <a:ext cx="9833548" cy="1325563"/>
          </a:xfrm>
        </p:spPr>
        <p:txBody>
          <a:bodyPr>
            <a:normAutofit/>
          </a:bodyPr>
          <a:lstStyle/>
          <a:p>
            <a:pPr algn="ctr"/>
            <a:r>
              <a:rPr lang="en-US" sz="2800">
                <a:solidFill>
                  <a:srgbClr val="FFFFFF"/>
                </a:solidFill>
              </a:rPr>
              <a:t>Paid Employee Leave</a:t>
            </a:r>
            <a:br>
              <a:rPr lang="en-US" sz="2800">
                <a:solidFill>
                  <a:srgbClr val="FFFFFF"/>
                </a:solidFill>
              </a:rPr>
            </a:br>
            <a:r>
              <a:rPr lang="en-US" sz="2800">
                <a:solidFill>
                  <a:srgbClr val="FFFFFF"/>
                </a:solidFill>
              </a:rPr>
              <a:t/>
            </a:r>
            <a:br>
              <a:rPr lang="en-US" sz="2800">
                <a:solidFill>
                  <a:srgbClr val="FFFFFF"/>
                </a:solidFill>
              </a:rPr>
            </a:br>
            <a:r>
              <a:rPr lang="en-US" sz="28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1179226" y="3092970"/>
            <a:ext cx="9833548" cy="2693976"/>
          </a:xfrm>
        </p:spPr>
        <p:txBody>
          <a:bodyPr>
            <a:normAutofit/>
          </a:bodyPr>
          <a:lstStyle/>
          <a:p>
            <a:pPr marL="0" indent="0">
              <a:buNone/>
            </a:pPr>
            <a:r>
              <a:rPr lang="en-US" sz="2000" b="1" i="1" dirty="0">
                <a:solidFill>
                  <a:srgbClr val="000000"/>
                </a:solidFill>
              </a:rPr>
              <a:t>Covered Employees</a:t>
            </a:r>
          </a:p>
          <a:p>
            <a:pPr marL="0" indent="0">
              <a:buNone/>
            </a:pPr>
            <a:endParaRPr lang="en-US" sz="2000" dirty="0">
              <a:solidFill>
                <a:srgbClr val="000000"/>
              </a:solidFill>
            </a:endParaRPr>
          </a:p>
          <a:p>
            <a:pPr marL="0" indent="0">
              <a:buNone/>
            </a:pPr>
            <a:r>
              <a:rPr lang="en-US" sz="2000" dirty="0">
                <a:solidFill>
                  <a:srgbClr val="000000"/>
                </a:solidFill>
              </a:rPr>
              <a:t>All employees are covered, regardless of the length of their employment with their current employer. However, employers may choose not to provide paid sick leave to employees who are </a:t>
            </a:r>
            <a:r>
              <a:rPr lang="en-US" sz="2000" b="1" dirty="0">
                <a:solidFill>
                  <a:srgbClr val="000000"/>
                </a:solidFill>
              </a:rPr>
              <a:t>health care providers </a:t>
            </a:r>
            <a:r>
              <a:rPr lang="en-US" sz="2000" dirty="0">
                <a:solidFill>
                  <a:srgbClr val="000000"/>
                </a:solidFill>
              </a:rPr>
              <a:t>or </a:t>
            </a:r>
            <a:r>
              <a:rPr lang="en-US" sz="2000" b="1" dirty="0">
                <a:solidFill>
                  <a:srgbClr val="000000"/>
                </a:solidFill>
              </a:rPr>
              <a:t>emergency responders.</a:t>
            </a:r>
            <a:endParaRPr lang="en-US" sz="2000" i="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57507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826680"/>
            <a:ext cx="9833548" cy="1325563"/>
          </a:xfrm>
        </p:spPr>
        <p:txBody>
          <a:bodyPr>
            <a:normAutofit/>
          </a:bodyPr>
          <a:lstStyle/>
          <a:p>
            <a:pPr algn="ctr"/>
            <a:r>
              <a:rPr lang="en-US" sz="2800">
                <a:solidFill>
                  <a:srgbClr val="FFFFFF"/>
                </a:solidFill>
              </a:rPr>
              <a:t>Paid Employee Leave</a:t>
            </a:r>
            <a:br>
              <a:rPr lang="en-US" sz="2800">
                <a:solidFill>
                  <a:srgbClr val="FFFFFF"/>
                </a:solidFill>
              </a:rPr>
            </a:br>
            <a:r>
              <a:rPr lang="en-US" sz="2800">
                <a:solidFill>
                  <a:srgbClr val="FFFFFF"/>
                </a:solidFill>
              </a:rPr>
              <a:t/>
            </a:r>
            <a:br>
              <a:rPr lang="en-US" sz="2800">
                <a:solidFill>
                  <a:srgbClr val="FFFFFF"/>
                </a:solidFill>
              </a:rPr>
            </a:br>
            <a:r>
              <a:rPr lang="en-US" sz="2800">
                <a:solidFill>
                  <a:srgbClr val="FFFFFF"/>
                </a:solidFill>
              </a:rPr>
              <a:t>Emergency Family and Medical Leave Expansion Act</a:t>
            </a:r>
          </a:p>
        </p:txBody>
      </p:sp>
      <p:graphicFrame>
        <p:nvGraphicFramePr>
          <p:cNvPr id="36" name="Content Placeholder 2">
            <a:extLst>
              <a:ext uri="{FF2B5EF4-FFF2-40B4-BE49-F238E27FC236}">
                <a16:creationId xmlns:a16="http://schemas.microsoft.com/office/drawing/2014/main" xmlns="" id="{6428A129-D5D1-410D-8E6C-DC1E5FD4C7F6}"/>
              </a:ext>
            </a:extLst>
          </p:cNvPr>
          <p:cNvGraphicFramePr>
            <a:graphicFrameLocks noGrp="1"/>
          </p:cNvGraphicFramePr>
          <p:nvPr>
            <p:ph idx="1"/>
            <p:extLst>
              <p:ext uri="{D42A27DB-BD31-4B8C-83A1-F6EECF244321}">
                <p14:modId xmlns:p14="http://schemas.microsoft.com/office/powerpoint/2010/main" val="1823876490"/>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4565524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xmlns="" id="{D3FFFA32-D9F4-4AF9-A025-CD128AC85E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360967"/>
            <a:ext cx="12192000" cy="5497033"/>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xmlns="" id="{2823A416-999C-4FA3-A853-0AE48404B5D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0" y="0"/>
            <a:ext cx="12192000" cy="3049325"/>
            <a:chOff x="0" y="3808676"/>
            <a:chExt cx="12192000" cy="3049325"/>
          </a:xfrm>
        </p:grpSpPr>
        <p:pic>
          <p:nvPicPr>
            <p:cNvPr id="42" name="Picture 41">
              <a:extLst>
                <a:ext uri="{FF2B5EF4-FFF2-40B4-BE49-F238E27FC236}">
                  <a16:creationId xmlns:a16="http://schemas.microsoft.com/office/drawing/2014/main" xmlns="" id="{9362F656-1A8D-4BA3-BA72-92332E75DB9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43" name="Oval 42">
              <a:extLst>
                <a:ext uri="{FF2B5EF4-FFF2-40B4-BE49-F238E27FC236}">
                  <a16:creationId xmlns:a16="http://schemas.microsoft.com/office/drawing/2014/main" xmlns="" id="{9338807D-FB66-4E3A-9CF0-786662C4AB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448056"/>
            <a:ext cx="9833548" cy="1066802"/>
          </a:xfrm>
        </p:spPr>
        <p:txBody>
          <a:bodyPr>
            <a:normAutofit/>
          </a:bodyPr>
          <a:lstStyle/>
          <a:p>
            <a:pPr algn="ctr"/>
            <a:r>
              <a:rPr lang="en-US" sz="2200" b="1" dirty="0">
                <a:solidFill>
                  <a:srgbClr val="3F3F3F"/>
                </a:solidFill>
              </a:rPr>
              <a:t>Paid Employee Leave</a:t>
            </a:r>
            <a:br>
              <a:rPr lang="en-US" sz="2200" b="1" dirty="0">
                <a:solidFill>
                  <a:srgbClr val="3F3F3F"/>
                </a:solidFill>
              </a:rPr>
            </a:br>
            <a:r>
              <a:rPr lang="en-US" sz="2200" b="1" dirty="0">
                <a:solidFill>
                  <a:srgbClr val="3F3F3F"/>
                </a:solidFill>
              </a:rPr>
              <a:t/>
            </a:r>
            <a:br>
              <a:rPr lang="en-US" sz="2200" b="1" dirty="0">
                <a:solidFill>
                  <a:srgbClr val="3F3F3F"/>
                </a:solidFill>
              </a:rPr>
            </a:br>
            <a:r>
              <a:rPr lang="en-US" sz="2200" b="1" dirty="0">
                <a:solidFill>
                  <a:srgbClr val="3F3F3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1179226" y="3049325"/>
            <a:ext cx="9833548" cy="2945574"/>
          </a:xfrm>
        </p:spPr>
        <p:txBody>
          <a:bodyPr anchor="ctr">
            <a:normAutofit/>
          </a:bodyPr>
          <a:lstStyle/>
          <a:p>
            <a:pPr marL="0" indent="0">
              <a:buNone/>
            </a:pPr>
            <a:r>
              <a:rPr lang="en-US" sz="1500" i="1">
                <a:solidFill>
                  <a:srgbClr val="FFFFFF"/>
                </a:solidFill>
              </a:rPr>
              <a:t>Paid sick time may be taken when the employee:</a:t>
            </a:r>
          </a:p>
          <a:p>
            <a:r>
              <a:rPr lang="en-US" sz="1500">
                <a:solidFill>
                  <a:srgbClr val="FFFFFF"/>
                </a:solidFill>
              </a:rPr>
              <a:t>1. Is subject to a federal, state or local quarantine or isolation order related to COVID-19;</a:t>
            </a:r>
          </a:p>
          <a:p>
            <a:r>
              <a:rPr lang="en-US" sz="1500">
                <a:solidFill>
                  <a:srgbClr val="FFFFFF"/>
                </a:solidFill>
              </a:rPr>
              <a:t>2. Has been advised by a health care provider to self-quarantine due to concerns related to COVID-19;</a:t>
            </a:r>
          </a:p>
          <a:p>
            <a:r>
              <a:rPr lang="en-US" sz="1500">
                <a:solidFill>
                  <a:srgbClr val="FFFFFF"/>
                </a:solidFill>
              </a:rPr>
              <a:t>3. Is experiencing symptoms of COVID-19 and is seeking a medical diagnosis;</a:t>
            </a:r>
          </a:p>
          <a:p>
            <a:r>
              <a:rPr lang="en-US" sz="1500">
                <a:solidFill>
                  <a:srgbClr val="FFFFFF"/>
                </a:solidFill>
              </a:rPr>
              <a:t>4. Is caring for an individual who is subject to a federal, state or local quarantine or isolation order related to COVID-19, or who has been advised by a health care provider to self-quarantine;</a:t>
            </a:r>
          </a:p>
          <a:p>
            <a:r>
              <a:rPr lang="en-US" sz="1500">
                <a:solidFill>
                  <a:srgbClr val="FFFFFF"/>
                </a:solidFill>
              </a:rPr>
              <a:t>5. Is caring for his or her child if the child’s school or place of care has closed, or the child’s care provider is unavailable, because of COVID-19 precautions;</a:t>
            </a:r>
          </a:p>
          <a:p>
            <a:r>
              <a:rPr lang="en-US" sz="1500">
                <a:solidFill>
                  <a:srgbClr val="FFFFFF"/>
                </a:solidFill>
              </a:rPr>
              <a:t>6. Is experiencing another substantially similar condition specified by the Secretary of Health and Human Services (HHS).</a:t>
            </a:r>
          </a:p>
        </p:txBody>
      </p:sp>
    </p:spTree>
    <p:extLst>
      <p:ext uri="{BB962C8B-B14F-4D97-AF65-F5344CB8AC3E}">
        <p14:creationId xmlns:p14="http://schemas.microsoft.com/office/powerpoint/2010/main" val="5103960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 name="Rectangle 4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826680"/>
            <a:ext cx="9833548" cy="1325563"/>
          </a:xfrm>
        </p:spPr>
        <p:txBody>
          <a:bodyPr>
            <a:normAutofit/>
          </a:bodyPr>
          <a:lstStyle/>
          <a:p>
            <a:pPr algn="ctr"/>
            <a:r>
              <a:rPr lang="en-US" sz="2800">
                <a:solidFill>
                  <a:srgbClr val="FFFFFF"/>
                </a:solidFill>
              </a:rPr>
              <a:t>Paid Employee Leave</a:t>
            </a:r>
            <a:br>
              <a:rPr lang="en-US" sz="2800">
                <a:solidFill>
                  <a:srgbClr val="FFFFFF"/>
                </a:solidFill>
              </a:rPr>
            </a:br>
            <a:r>
              <a:rPr lang="en-US" sz="2800">
                <a:solidFill>
                  <a:srgbClr val="FFFFFF"/>
                </a:solidFill>
              </a:rPr>
              <a:t/>
            </a:r>
            <a:br>
              <a:rPr lang="en-US" sz="2800">
                <a:solidFill>
                  <a:srgbClr val="FFFFFF"/>
                </a:solidFill>
              </a:rPr>
            </a:br>
            <a:r>
              <a:rPr lang="en-US" sz="2800">
                <a:solidFill>
                  <a:srgbClr val="FFFFFF"/>
                </a:solidFill>
              </a:rPr>
              <a:t>Emergency Family and Medical Leave Expansion Act</a:t>
            </a:r>
          </a:p>
        </p:txBody>
      </p:sp>
      <p:graphicFrame>
        <p:nvGraphicFramePr>
          <p:cNvPr id="36" name="Content Placeholder 2">
            <a:extLst>
              <a:ext uri="{FF2B5EF4-FFF2-40B4-BE49-F238E27FC236}">
                <a16:creationId xmlns:a16="http://schemas.microsoft.com/office/drawing/2014/main" xmlns="" id="{3BDCEA8E-9282-4B63-AC90-9322F4BB262B}"/>
              </a:ext>
            </a:extLst>
          </p:cNvPr>
          <p:cNvGraphicFramePr>
            <a:graphicFrameLocks noGrp="1"/>
          </p:cNvGraphicFramePr>
          <p:nvPr>
            <p:ph idx="1"/>
            <p:extLst>
              <p:ext uri="{D42A27DB-BD31-4B8C-83A1-F6EECF244321}">
                <p14:modId xmlns:p14="http://schemas.microsoft.com/office/powerpoint/2010/main" val="4036552048"/>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512295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26B13F-F5EC-429D-8A23-79E016E105AD}"/>
              </a:ext>
            </a:extLst>
          </p:cNvPr>
          <p:cNvSpPr>
            <a:spLocks noGrp="1"/>
          </p:cNvSpPr>
          <p:nvPr>
            <p:ph type="title"/>
          </p:nvPr>
        </p:nvSpPr>
        <p:spPr>
          <a:xfrm>
            <a:off x="838200" y="1"/>
            <a:ext cx="10515600" cy="619124"/>
          </a:xfrm>
        </p:spPr>
        <p:txBody>
          <a:bodyPr>
            <a:normAutofit fontScale="90000"/>
          </a:bodyPr>
          <a:lstStyle/>
          <a:p>
            <a:pPr algn="ctr"/>
            <a:r>
              <a:rPr lang="en-US" i="1" dirty="0"/>
              <a:t>Compensation</a:t>
            </a:r>
          </a:p>
        </p:txBody>
      </p:sp>
      <p:pic>
        <p:nvPicPr>
          <p:cNvPr id="9" name="Content Placeholder 8">
            <a:extLst>
              <a:ext uri="{FF2B5EF4-FFF2-40B4-BE49-F238E27FC236}">
                <a16:creationId xmlns:a16="http://schemas.microsoft.com/office/drawing/2014/main" xmlns="" id="{15167C25-6B5E-4012-8325-4B9128BB07FD}"/>
              </a:ext>
            </a:extLst>
          </p:cNvPr>
          <p:cNvPicPr>
            <a:picLocks noGrp="1" noChangeAspect="1"/>
          </p:cNvPicPr>
          <p:nvPr>
            <p:ph idx="1"/>
          </p:nvPr>
        </p:nvPicPr>
        <p:blipFill>
          <a:blip r:embed="rId2"/>
          <a:stretch>
            <a:fillRect/>
          </a:stretch>
        </p:blipFill>
        <p:spPr>
          <a:xfrm>
            <a:off x="1487763" y="619125"/>
            <a:ext cx="9410149" cy="5997575"/>
          </a:xfrm>
          <a:prstGeom prst="rect">
            <a:avLst/>
          </a:prstGeom>
        </p:spPr>
      </p:pic>
    </p:spTree>
    <p:extLst>
      <p:ext uri="{BB962C8B-B14F-4D97-AF65-F5344CB8AC3E}">
        <p14:creationId xmlns:p14="http://schemas.microsoft.com/office/powerpoint/2010/main" val="8381929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p15="http://schemas.microsoft.com/office/powerpoint/2012/main"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 name="Rectangle 4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826680"/>
            <a:ext cx="9833548" cy="1325563"/>
          </a:xfrm>
        </p:spPr>
        <p:txBody>
          <a:bodyPr>
            <a:normAutofit/>
          </a:bodyPr>
          <a:lstStyle/>
          <a:p>
            <a:pPr algn="ctr"/>
            <a:r>
              <a:rPr lang="en-US" sz="2800">
                <a:solidFill>
                  <a:srgbClr val="FFFFFF"/>
                </a:solidFill>
              </a:rPr>
              <a:t>Paid Employee Leave</a:t>
            </a:r>
            <a:br>
              <a:rPr lang="en-US" sz="2800">
                <a:solidFill>
                  <a:srgbClr val="FFFFFF"/>
                </a:solidFill>
              </a:rPr>
            </a:br>
            <a:r>
              <a:rPr lang="en-US" sz="2800">
                <a:solidFill>
                  <a:srgbClr val="FFFFFF"/>
                </a:solidFill>
              </a:rPr>
              <a:t/>
            </a:r>
            <a:br>
              <a:rPr lang="en-US" sz="2800">
                <a:solidFill>
                  <a:srgbClr val="FFFFFF"/>
                </a:solidFill>
              </a:rPr>
            </a:br>
            <a:r>
              <a:rPr lang="en-US" sz="2800">
                <a:solidFill>
                  <a:srgbClr val="FFFFFF"/>
                </a:solidFill>
              </a:rPr>
              <a:t>Emergency Family and Medical Leave Expansion Act</a:t>
            </a:r>
          </a:p>
        </p:txBody>
      </p:sp>
      <p:graphicFrame>
        <p:nvGraphicFramePr>
          <p:cNvPr id="36" name="Content Placeholder 2">
            <a:extLst>
              <a:ext uri="{FF2B5EF4-FFF2-40B4-BE49-F238E27FC236}">
                <a16:creationId xmlns:a16="http://schemas.microsoft.com/office/drawing/2014/main" xmlns="" id="{40DF6B95-195B-4026-B109-CA5E4FC3614C}"/>
              </a:ext>
            </a:extLst>
          </p:cNvPr>
          <p:cNvGraphicFramePr>
            <a:graphicFrameLocks noGrp="1"/>
          </p:cNvGraphicFramePr>
          <p:nvPr>
            <p:ph idx="1"/>
            <p:extLst>
              <p:ext uri="{D42A27DB-BD31-4B8C-83A1-F6EECF244321}">
                <p14:modId xmlns:p14="http://schemas.microsoft.com/office/powerpoint/2010/main" val="451877507"/>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659105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xmlns=""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3726"/>
            <a:ext cx="5614875"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094105" y="802955"/>
            <a:ext cx="4977976" cy="1454051"/>
          </a:xfrm>
        </p:spPr>
        <p:txBody>
          <a:bodyPr>
            <a:normAutofit/>
          </a:bodyPr>
          <a:lstStyle/>
          <a:p>
            <a:pPr algn="ctr"/>
            <a:r>
              <a:rPr lang="en-US" sz="2400" b="1" dirty="0">
                <a:solidFill>
                  <a:srgbClr val="000000"/>
                </a:solidFill>
              </a:rPr>
              <a:t>Paid Employee Leave</a:t>
            </a:r>
            <a:br>
              <a:rPr lang="en-US" sz="2400" b="1" dirty="0">
                <a:solidFill>
                  <a:srgbClr val="000000"/>
                </a:solidFill>
              </a:rPr>
            </a:br>
            <a:r>
              <a:rPr lang="en-US" sz="2400" b="1" dirty="0">
                <a:solidFill>
                  <a:srgbClr val="000000"/>
                </a:solidFill>
              </a:rPr>
              <a:t/>
            </a:r>
            <a:br>
              <a:rPr lang="en-US" sz="2400" b="1" dirty="0">
                <a:solidFill>
                  <a:srgbClr val="000000"/>
                </a:solidFill>
              </a:rPr>
            </a:br>
            <a:r>
              <a:rPr lang="en-US" sz="2400" b="1" dirty="0">
                <a:solidFill>
                  <a:srgbClr val="000000"/>
                </a:solidFill>
              </a:rPr>
              <a:t>Emergency Family and Medical Leave Expansion Act</a:t>
            </a:r>
          </a:p>
        </p:txBody>
      </p:sp>
      <p:sp>
        <p:nvSpPr>
          <p:cNvPr id="45" name="Freeform 62">
            <a:extLst>
              <a:ext uri="{FF2B5EF4-FFF2-40B4-BE49-F238E27FC236}">
                <a16:creationId xmlns:a16="http://schemas.microsoft.com/office/drawing/2014/main" xmlns=""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8" name="Graphic 37" descr="Judge">
            <a:extLst>
              <a:ext uri="{FF2B5EF4-FFF2-40B4-BE49-F238E27FC236}">
                <a16:creationId xmlns:a16="http://schemas.microsoft.com/office/drawing/2014/main" xmlns="" id="{6602500A-ED83-40C9-A47B-33F03388197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2421682"/>
            <a:ext cx="4977578" cy="1733459"/>
          </a:xfrm>
        </p:spPr>
        <p:txBody>
          <a:bodyPr anchor="ctr">
            <a:normAutofit/>
          </a:bodyPr>
          <a:lstStyle/>
          <a:p>
            <a:pPr marL="0" indent="0" algn="just">
              <a:buNone/>
            </a:pPr>
            <a:r>
              <a:rPr lang="en-US" sz="2000" dirty="0">
                <a:solidFill>
                  <a:srgbClr val="000000"/>
                </a:solidFill>
              </a:rPr>
              <a:t>Employers who violate the new paid sick leave law will be subject to penalties under the federal Fair Labor Standards Act.</a:t>
            </a:r>
          </a:p>
        </p:txBody>
      </p:sp>
    </p:spTree>
    <p:extLst>
      <p:ext uri="{BB962C8B-B14F-4D97-AF65-F5344CB8AC3E}">
        <p14:creationId xmlns:p14="http://schemas.microsoft.com/office/powerpoint/2010/main" val="1610680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826680"/>
            <a:ext cx="9833548" cy="1325563"/>
          </a:xfrm>
        </p:spPr>
        <p:txBody>
          <a:bodyPr>
            <a:normAutofit/>
          </a:bodyPr>
          <a:lstStyle/>
          <a:p>
            <a:pPr algn="ctr"/>
            <a:r>
              <a:rPr lang="en-US" sz="2800">
                <a:solidFill>
                  <a:srgbClr val="FFFFFF"/>
                </a:solidFill>
              </a:rPr>
              <a:t>Paid Employee Leave</a:t>
            </a:r>
            <a:br>
              <a:rPr lang="en-US" sz="2800">
                <a:solidFill>
                  <a:srgbClr val="FFFFFF"/>
                </a:solidFill>
              </a:rPr>
            </a:br>
            <a:r>
              <a:rPr lang="en-US" sz="2800">
                <a:solidFill>
                  <a:srgbClr val="FFFFFF"/>
                </a:solidFill>
              </a:rPr>
              <a:t/>
            </a:r>
            <a:br>
              <a:rPr lang="en-US" sz="2800">
                <a:solidFill>
                  <a:srgbClr val="FFFFFF"/>
                </a:solidFill>
              </a:rPr>
            </a:br>
            <a:r>
              <a:rPr lang="en-US" sz="28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1179226" y="3092970"/>
            <a:ext cx="9833548" cy="2693976"/>
          </a:xfrm>
        </p:spPr>
        <p:txBody>
          <a:bodyPr>
            <a:normAutofit/>
          </a:bodyPr>
          <a:lstStyle/>
          <a:p>
            <a:pPr marL="0" indent="0">
              <a:buNone/>
            </a:pPr>
            <a:r>
              <a:rPr lang="en-US" sz="2000">
                <a:solidFill>
                  <a:srgbClr val="000000"/>
                </a:solidFill>
              </a:rPr>
              <a:t>Employers are entitled to a credit against the tax imposed by section 3111(a) or 3221(a) of the IRS Code for each calendar quarter, of an amount equal to 100% of qualified sick leave wages paid. Tax credits are also available for the self-employed.</a:t>
            </a:r>
          </a:p>
        </p:txBody>
      </p:sp>
    </p:spTree>
    <p:extLst>
      <p:ext uri="{BB962C8B-B14F-4D97-AF65-F5344CB8AC3E}">
        <p14:creationId xmlns:p14="http://schemas.microsoft.com/office/powerpoint/2010/main" val="24554045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lgn="just">
              <a:buNone/>
            </a:pPr>
            <a:r>
              <a:rPr lang="en-US" sz="2400" dirty="0">
                <a:solidFill>
                  <a:srgbClr val="000000"/>
                </a:solidFill>
              </a:rPr>
              <a:t>Eligible employees of covered employers may take up to </a:t>
            </a:r>
            <a:r>
              <a:rPr lang="en-US" sz="2400" b="1" dirty="0">
                <a:solidFill>
                  <a:srgbClr val="000000"/>
                </a:solidFill>
              </a:rPr>
              <a:t>12 weeks </a:t>
            </a:r>
            <a:r>
              <a:rPr lang="en-US" sz="2400" dirty="0">
                <a:solidFill>
                  <a:srgbClr val="000000"/>
                </a:solidFill>
              </a:rPr>
              <a:t>of FMLA leave if they are unable to work (or telework) because they must care for their minor child. </a:t>
            </a:r>
          </a:p>
          <a:p>
            <a:pPr marL="0" indent="0" algn="just">
              <a:buNone/>
            </a:pPr>
            <a:r>
              <a:rPr lang="en-US" sz="2400" dirty="0">
                <a:solidFill>
                  <a:srgbClr val="000000"/>
                </a:solidFill>
              </a:rPr>
              <a:t>The need for leave must be caused by the closing of the child’s elementary or high school or place of care, or the unavailability of the child’s childcare provider, due to a declared COVID-19 public health emergency.</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023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xmlns="" id="{B05E4F47-B148-49E0-B472-BBF1493155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6421721"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 name="Picture 60">
            <a:extLst>
              <a:ext uri="{FF2B5EF4-FFF2-40B4-BE49-F238E27FC236}">
                <a16:creationId xmlns:a16="http://schemas.microsoft.com/office/drawing/2014/main" xmlns="" id="{7A2CE8EB-F719-4F84-9E91-F538438CAC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617740" y="802955"/>
            <a:ext cx="4766330" cy="1454051"/>
          </a:xfrm>
        </p:spPr>
        <p:txBody>
          <a:bodyPr>
            <a:normAutofit/>
          </a:bodyPr>
          <a:lstStyle/>
          <a:p>
            <a:pPr algn="ctr"/>
            <a:r>
              <a:rPr lang="en-US" sz="3300" b="1" dirty="0">
                <a:solidFill>
                  <a:srgbClr val="000000"/>
                </a:solidFill>
              </a:rPr>
              <a:t>Recommended Best Practices for Sick Employees</a:t>
            </a:r>
          </a:p>
        </p:txBody>
      </p:sp>
      <p:sp>
        <p:nvSpPr>
          <p:cNvPr id="63" name="Freeform 50">
            <a:extLst>
              <a:ext uri="{FF2B5EF4-FFF2-40B4-BE49-F238E27FC236}">
                <a16:creationId xmlns:a16="http://schemas.microsoft.com/office/drawing/2014/main" xmlns="" id="{684BF3E1-C321-4F38-85CF-FEBBEEC15E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7" name="Graphic 46" descr="Stethoscope">
            <a:extLst>
              <a:ext uri="{FF2B5EF4-FFF2-40B4-BE49-F238E27FC236}">
                <a16:creationId xmlns:a16="http://schemas.microsoft.com/office/drawing/2014/main" xmlns="" id="{3F749AC0-7A7E-4395-A10F-9099188CDD2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38328" y="1819656"/>
            <a:ext cx="4142232" cy="4142232"/>
          </a:xfrm>
          <a:prstGeom prst="rect">
            <a:avLst/>
          </a:prstGeom>
        </p:spPr>
      </p:pic>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621072" y="2421683"/>
            <a:ext cx="5232600" cy="3353476"/>
          </a:xfrm>
        </p:spPr>
        <p:txBody>
          <a:bodyPr anchor="t">
            <a:normAutofit/>
          </a:bodyPr>
          <a:lstStyle/>
          <a:p>
            <a:pPr marL="0" indent="0">
              <a:buNone/>
            </a:pPr>
            <a:endParaRPr lang="en-US" sz="1800" dirty="0">
              <a:solidFill>
                <a:srgbClr val="000000"/>
              </a:solidFill>
            </a:endParaRPr>
          </a:p>
          <a:p>
            <a:pPr marL="0" indent="0">
              <a:buNone/>
            </a:pPr>
            <a:endParaRPr lang="en-US" sz="1800" dirty="0">
              <a:solidFill>
                <a:srgbClr val="000000"/>
              </a:solidFill>
            </a:endParaRPr>
          </a:p>
          <a:p>
            <a:pPr marL="0" indent="0">
              <a:buNone/>
            </a:pPr>
            <a:r>
              <a:rPr lang="en-US" dirty="0">
                <a:solidFill>
                  <a:srgbClr val="FF0000"/>
                </a:solidFill>
              </a:rPr>
              <a:t>Sick employees must stay home!</a:t>
            </a:r>
          </a:p>
        </p:txBody>
      </p:sp>
    </p:spTree>
    <p:extLst>
      <p:ext uri="{BB962C8B-B14F-4D97-AF65-F5344CB8AC3E}">
        <p14:creationId xmlns:p14="http://schemas.microsoft.com/office/powerpoint/2010/main" val="27758838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xmlns="" id="{B05E4F47-B148-49E0-B472-BBF1493155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6421721"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 name="Picture 60">
            <a:extLst>
              <a:ext uri="{FF2B5EF4-FFF2-40B4-BE49-F238E27FC236}">
                <a16:creationId xmlns:a16="http://schemas.microsoft.com/office/drawing/2014/main" xmlns="" id="{7A2CE8EB-F719-4F84-9E91-F538438CAC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617740" y="802955"/>
            <a:ext cx="4766330" cy="1454051"/>
          </a:xfrm>
        </p:spPr>
        <p:txBody>
          <a:bodyPr>
            <a:normAutofit/>
          </a:bodyPr>
          <a:lstStyle/>
          <a:p>
            <a:pPr algn="ctr"/>
            <a:r>
              <a:rPr lang="en-US" sz="3300" b="1" dirty="0">
                <a:solidFill>
                  <a:srgbClr val="000000"/>
                </a:solidFill>
              </a:rPr>
              <a:t>Recommended Best Practices for Sick Employees</a:t>
            </a:r>
          </a:p>
        </p:txBody>
      </p:sp>
      <p:sp>
        <p:nvSpPr>
          <p:cNvPr id="63" name="Freeform 50">
            <a:extLst>
              <a:ext uri="{FF2B5EF4-FFF2-40B4-BE49-F238E27FC236}">
                <a16:creationId xmlns:a16="http://schemas.microsoft.com/office/drawing/2014/main" xmlns="" id="{684BF3E1-C321-4F38-85CF-FEBBEEC15E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7" name="Graphic 46" descr="Stethoscope">
            <a:extLst>
              <a:ext uri="{FF2B5EF4-FFF2-40B4-BE49-F238E27FC236}">
                <a16:creationId xmlns:a16="http://schemas.microsoft.com/office/drawing/2014/main" xmlns="" id="{3F749AC0-7A7E-4395-A10F-9099188CDD2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38328" y="1819656"/>
            <a:ext cx="4142232" cy="4142232"/>
          </a:xfrm>
          <a:prstGeom prst="rect">
            <a:avLst/>
          </a:prstGeom>
        </p:spPr>
      </p:pic>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621072" y="3173505"/>
            <a:ext cx="4765949" cy="2601653"/>
          </a:xfrm>
        </p:spPr>
        <p:txBody>
          <a:bodyPr anchor="t">
            <a:normAutofit/>
          </a:bodyPr>
          <a:lstStyle/>
          <a:p>
            <a:pPr marL="0" indent="0" algn="just">
              <a:buNone/>
            </a:pPr>
            <a:r>
              <a:rPr lang="en-US" dirty="0">
                <a:solidFill>
                  <a:srgbClr val="000000"/>
                </a:solidFill>
              </a:rPr>
              <a:t>Employees who have symptoms of acute respiratory illness must not come to work until they are fever- and symptom-free for 24 hours.</a:t>
            </a:r>
          </a:p>
        </p:txBody>
      </p:sp>
    </p:spTree>
    <p:extLst>
      <p:ext uri="{BB962C8B-B14F-4D97-AF65-F5344CB8AC3E}">
        <p14:creationId xmlns:p14="http://schemas.microsoft.com/office/powerpoint/2010/main" val="35443990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xmlns="" id="{B05E4F47-B148-49E0-B472-BBF1493155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6421721"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a:extLst>
              <a:ext uri="{FF2B5EF4-FFF2-40B4-BE49-F238E27FC236}">
                <a16:creationId xmlns:a16="http://schemas.microsoft.com/office/drawing/2014/main" xmlns="" id="{7A2CE8EB-F719-4F84-9E91-F538438CAC7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617740" y="802955"/>
            <a:ext cx="4766330" cy="1454051"/>
          </a:xfrm>
        </p:spPr>
        <p:txBody>
          <a:bodyPr>
            <a:normAutofit/>
          </a:bodyPr>
          <a:lstStyle/>
          <a:p>
            <a:pPr algn="ctr"/>
            <a:r>
              <a:rPr lang="en-US" sz="3300" b="1" dirty="0">
                <a:solidFill>
                  <a:srgbClr val="000000"/>
                </a:solidFill>
              </a:rPr>
              <a:t>Recommended Best Practices for Sick Employees</a:t>
            </a:r>
          </a:p>
        </p:txBody>
      </p:sp>
      <p:sp>
        <p:nvSpPr>
          <p:cNvPr id="54" name="Freeform 50">
            <a:extLst>
              <a:ext uri="{FF2B5EF4-FFF2-40B4-BE49-F238E27FC236}">
                <a16:creationId xmlns:a16="http://schemas.microsoft.com/office/drawing/2014/main" xmlns="" id="{684BF3E1-C321-4F38-85CF-FEBBEEC15E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8" name="Graphic 37" descr="Stethoscope">
            <a:extLst>
              <a:ext uri="{FF2B5EF4-FFF2-40B4-BE49-F238E27FC236}">
                <a16:creationId xmlns:a16="http://schemas.microsoft.com/office/drawing/2014/main" xmlns="" id="{B6575D4A-5C07-4A50-B78C-99A84ABB58E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38328" y="1819656"/>
            <a:ext cx="4142232" cy="4142232"/>
          </a:xfrm>
          <a:prstGeom prst="rect">
            <a:avLst/>
          </a:prstGeom>
        </p:spPr>
      </p:pic>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621072" y="3334871"/>
            <a:ext cx="4765949" cy="2440288"/>
          </a:xfrm>
        </p:spPr>
        <p:txBody>
          <a:bodyPr anchor="t">
            <a:normAutofit/>
          </a:bodyPr>
          <a:lstStyle/>
          <a:p>
            <a:pPr marL="0" indent="0" algn="just">
              <a:buNone/>
            </a:pPr>
            <a:r>
              <a:rPr lang="en-US" dirty="0">
                <a:solidFill>
                  <a:srgbClr val="000000"/>
                </a:solidFill>
              </a:rPr>
              <a:t>Be flexible to permit employees to stay home to care for a sick family member.</a:t>
            </a:r>
          </a:p>
        </p:txBody>
      </p:sp>
    </p:spTree>
    <p:extLst>
      <p:ext uri="{BB962C8B-B14F-4D97-AF65-F5344CB8AC3E}">
        <p14:creationId xmlns:p14="http://schemas.microsoft.com/office/powerpoint/2010/main" val="2452217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xmlns=""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3726"/>
            <a:ext cx="5614875"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094105" y="802955"/>
            <a:ext cx="4977976" cy="1454051"/>
          </a:xfrm>
        </p:spPr>
        <p:txBody>
          <a:bodyPr>
            <a:normAutofit/>
          </a:bodyPr>
          <a:lstStyle/>
          <a:p>
            <a:pPr algn="ctr"/>
            <a:r>
              <a:rPr lang="en-US" sz="3100" b="1" dirty="0">
                <a:solidFill>
                  <a:srgbClr val="000000"/>
                </a:solidFill>
              </a:rPr>
              <a:t>Recommended Best Practices for Sick Employees</a:t>
            </a:r>
          </a:p>
        </p:txBody>
      </p:sp>
      <p:sp>
        <p:nvSpPr>
          <p:cNvPr id="45" name="Freeform 62">
            <a:extLst>
              <a:ext uri="{FF2B5EF4-FFF2-40B4-BE49-F238E27FC236}">
                <a16:creationId xmlns:a16="http://schemas.microsoft.com/office/drawing/2014/main" xmlns=""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8" name="Graphic 37" descr="Medical">
            <a:extLst>
              <a:ext uri="{FF2B5EF4-FFF2-40B4-BE49-F238E27FC236}">
                <a16:creationId xmlns:a16="http://schemas.microsoft.com/office/drawing/2014/main" xmlns="" id="{6468FE8D-6DF0-438E-B369-451171FEC9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2353234"/>
            <a:ext cx="4977578" cy="3254189"/>
          </a:xfrm>
        </p:spPr>
        <p:txBody>
          <a:bodyPr anchor="ctr">
            <a:normAutofit/>
          </a:bodyPr>
          <a:lstStyle/>
          <a:p>
            <a:pPr marL="0" indent="0" algn="just">
              <a:buNone/>
            </a:pPr>
            <a:r>
              <a:rPr lang="en-US" dirty="0">
                <a:solidFill>
                  <a:srgbClr val="FF0000"/>
                </a:solidFill>
              </a:rPr>
              <a:t>If someone comes to work sick, immediately separate them and send them home!</a:t>
            </a:r>
          </a:p>
        </p:txBody>
      </p:sp>
    </p:spTree>
    <p:extLst>
      <p:ext uri="{BB962C8B-B14F-4D97-AF65-F5344CB8AC3E}">
        <p14:creationId xmlns:p14="http://schemas.microsoft.com/office/powerpoint/2010/main" val="6915220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xmlns=""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3726"/>
            <a:ext cx="5614875"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094105" y="802955"/>
            <a:ext cx="4977976" cy="1454051"/>
          </a:xfrm>
        </p:spPr>
        <p:txBody>
          <a:bodyPr>
            <a:normAutofit/>
          </a:bodyPr>
          <a:lstStyle/>
          <a:p>
            <a:pPr algn="ctr"/>
            <a:r>
              <a:rPr lang="en-US" sz="3100" b="1" dirty="0">
                <a:solidFill>
                  <a:srgbClr val="000000"/>
                </a:solidFill>
              </a:rPr>
              <a:t>Recommended Best Practices for Sick Employees</a:t>
            </a:r>
          </a:p>
        </p:txBody>
      </p:sp>
      <p:sp>
        <p:nvSpPr>
          <p:cNvPr id="45" name="Freeform 62">
            <a:extLst>
              <a:ext uri="{FF2B5EF4-FFF2-40B4-BE49-F238E27FC236}">
                <a16:creationId xmlns:a16="http://schemas.microsoft.com/office/drawing/2014/main" xmlns=""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8" name="Graphic 37" descr="Medical">
            <a:extLst>
              <a:ext uri="{FF2B5EF4-FFF2-40B4-BE49-F238E27FC236}">
                <a16:creationId xmlns:a16="http://schemas.microsoft.com/office/drawing/2014/main" xmlns="" id="{CC698AE3-F2E5-4093-B8DE-479410DFA33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2421683"/>
            <a:ext cx="4977578" cy="3717898"/>
          </a:xfrm>
        </p:spPr>
        <p:txBody>
          <a:bodyPr anchor="ctr">
            <a:normAutofit/>
          </a:bodyPr>
          <a:lstStyle/>
          <a:p>
            <a:pPr marL="0" indent="0" algn="just">
              <a:buNone/>
            </a:pPr>
            <a:r>
              <a:rPr lang="en-US" dirty="0">
                <a:solidFill>
                  <a:srgbClr val="000000"/>
                </a:solidFill>
              </a:rPr>
              <a:t>If someone in an employee’s household tests positive, the employee is also to be </a:t>
            </a:r>
            <a:r>
              <a:rPr lang="en-US" u="sng" dirty="0">
                <a:solidFill>
                  <a:srgbClr val="FF0000"/>
                </a:solidFill>
              </a:rPr>
              <a:t>quarantined for 14 days</a:t>
            </a:r>
            <a:r>
              <a:rPr lang="en-US" dirty="0">
                <a:solidFill>
                  <a:srgbClr val="000000"/>
                </a:solidFill>
              </a:rPr>
              <a:t>.</a:t>
            </a:r>
          </a:p>
        </p:txBody>
      </p:sp>
    </p:spTree>
    <p:extLst>
      <p:ext uri="{BB962C8B-B14F-4D97-AF65-F5344CB8AC3E}">
        <p14:creationId xmlns:p14="http://schemas.microsoft.com/office/powerpoint/2010/main" val="29682004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xmlns="" id="{01C9CC24-B375-4226-BF2B-61FADBBA69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CD70A28E-4FD8-4474-A206-E15B5EBB30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39647E21-5366-4638-AC97-D8CD4111EB5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753925" y="2076450"/>
            <a:ext cx="10684151" cy="1345134"/>
          </a:xfrm>
        </p:spPr>
        <p:txBody>
          <a:bodyPr vert="horz" lIns="91440" tIns="45720" rIns="91440" bIns="45720" rtlCol="0" anchor="ctr">
            <a:normAutofit/>
          </a:bodyPr>
          <a:lstStyle/>
          <a:p>
            <a:pPr algn="ctr"/>
            <a:r>
              <a:rPr lang="en-US" sz="4300" kern="1200">
                <a:solidFill>
                  <a:srgbClr val="FFFFFF"/>
                </a:solidFill>
                <a:latin typeface="+mj-lt"/>
                <a:ea typeface="+mj-ea"/>
                <a:cs typeface="+mj-cs"/>
              </a:rPr>
              <a:t>Recommended Best Practices for Sick Employees</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1171575" y="4473360"/>
            <a:ext cx="9469211" cy="865639"/>
          </a:xfrm>
        </p:spPr>
        <p:txBody>
          <a:bodyPr vert="horz" lIns="91440" tIns="45720" rIns="91440" bIns="45720" rtlCol="0" anchor="ctr">
            <a:normAutofit/>
          </a:bodyPr>
          <a:lstStyle/>
          <a:p>
            <a:pPr marL="0" indent="0" algn="ctr">
              <a:buNone/>
            </a:pPr>
            <a:r>
              <a:rPr lang="en-US" kern="1200">
                <a:solidFill>
                  <a:srgbClr val="000000"/>
                </a:solidFill>
                <a:latin typeface="+mn-lt"/>
                <a:ea typeface="+mn-ea"/>
                <a:cs typeface="+mn-cs"/>
              </a:rPr>
              <a:t>Hang posters that encourage staying home when sick, cough and sneeze etiquette, and hand hygiene</a:t>
            </a:r>
          </a:p>
        </p:txBody>
      </p:sp>
    </p:spTree>
    <p:extLst>
      <p:ext uri="{BB962C8B-B14F-4D97-AF65-F5344CB8AC3E}">
        <p14:creationId xmlns:p14="http://schemas.microsoft.com/office/powerpoint/2010/main" val="28522570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xmlns="" id="{2CB6C291-6CAF-46DF-ACFF-AADF0FD03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0910292"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1" name="Picture 40">
            <a:extLst>
              <a:ext uri="{FF2B5EF4-FFF2-40B4-BE49-F238E27FC236}">
                <a16:creationId xmlns:a16="http://schemas.microsoft.com/office/drawing/2014/main" xmlns="" id="{1EBADBCA-DA20-4279-93C6-011DEF18AA7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80" y="1243013"/>
            <a:ext cx="3855720" cy="4371974"/>
          </a:xfrm>
        </p:spPr>
        <p:txBody>
          <a:bodyPr>
            <a:normAutofit/>
          </a:bodyPr>
          <a:lstStyle/>
          <a:p>
            <a:r>
              <a:rPr lang="en-US">
                <a:solidFill>
                  <a:srgbClr val="FFFFFF"/>
                </a:solidFill>
              </a:rPr>
              <a:t>Recommended Best Practices for Sick Employees</a:t>
            </a:r>
          </a:p>
        </p:txBody>
      </p:sp>
      <p:sp>
        <p:nvSpPr>
          <p:cNvPr id="43" name="Rectangle 42">
            <a:extLst>
              <a:ext uri="{FF2B5EF4-FFF2-40B4-BE49-F238E27FC236}">
                <a16:creationId xmlns:a16="http://schemas.microsoft.com/office/drawing/2014/main" xmlns="" id="{4735DC46-5663-471D-AADB-81E00E65BC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172200" y="804672"/>
            <a:ext cx="5221224" cy="5230368"/>
          </a:xfrm>
        </p:spPr>
        <p:txBody>
          <a:bodyPr anchor="ctr">
            <a:normAutofit/>
          </a:bodyPr>
          <a:lstStyle/>
          <a:p>
            <a:pPr marL="0" indent="0">
              <a:buNone/>
            </a:pPr>
            <a:r>
              <a:rPr lang="en-US" sz="2400">
                <a:solidFill>
                  <a:srgbClr val="000000"/>
                </a:solidFill>
              </a:rPr>
              <a:t>Perform routine environmental cleaning</a:t>
            </a:r>
          </a:p>
        </p:txBody>
      </p:sp>
    </p:spTree>
    <p:extLst>
      <p:ext uri="{BB962C8B-B14F-4D97-AF65-F5344CB8AC3E}">
        <p14:creationId xmlns:p14="http://schemas.microsoft.com/office/powerpoint/2010/main" val="7257325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Recommended Best Practices for Sick Employees</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1179226" y="3092970"/>
            <a:ext cx="9833548" cy="2693976"/>
          </a:xfrm>
        </p:spPr>
        <p:txBody>
          <a:bodyPr>
            <a:normAutofit/>
          </a:bodyPr>
          <a:lstStyle/>
          <a:p>
            <a:pPr marL="0" indent="0">
              <a:buNone/>
            </a:pPr>
            <a:r>
              <a:rPr lang="en-US" sz="3200" dirty="0">
                <a:solidFill>
                  <a:srgbClr val="000000"/>
                </a:solidFill>
              </a:rPr>
              <a:t>Consider holding all meetings by </a:t>
            </a:r>
            <a:r>
              <a:rPr lang="en-US" sz="3200" dirty="0">
                <a:solidFill>
                  <a:srgbClr val="FF0000"/>
                </a:solidFill>
              </a:rPr>
              <a:t>teleconference or videoconference </a:t>
            </a:r>
            <a:r>
              <a:rPr lang="en-US" sz="3200" dirty="0">
                <a:solidFill>
                  <a:srgbClr val="000000"/>
                </a:solidFill>
              </a:rPr>
              <a:t>unless essential to meet in person.</a:t>
            </a:r>
          </a:p>
        </p:txBody>
      </p:sp>
    </p:spTree>
    <p:extLst>
      <p:ext uri="{BB962C8B-B14F-4D97-AF65-F5344CB8AC3E}">
        <p14:creationId xmlns:p14="http://schemas.microsoft.com/office/powerpoint/2010/main" val="41025825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a:solidFill>
                  <a:srgbClr val="FFFFFF"/>
                </a:solidFill>
              </a:rPr>
              <a:t>Recommended Best Practices for Sick Employees</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lgn="ctr">
              <a:buNone/>
            </a:pPr>
            <a:r>
              <a:rPr lang="en-US" sz="2400" dirty="0">
                <a:solidFill>
                  <a:srgbClr val="000000"/>
                </a:solidFill>
              </a:rPr>
              <a:t>Consider prohibiting non-employee visitors</a:t>
            </a:r>
          </a:p>
        </p:txBody>
      </p:sp>
    </p:spTree>
    <p:extLst>
      <p:ext uri="{BB962C8B-B14F-4D97-AF65-F5344CB8AC3E}">
        <p14:creationId xmlns:p14="http://schemas.microsoft.com/office/powerpoint/2010/main" val="34092584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Recommended Best Practices for Sick Employees</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1179226" y="3092970"/>
            <a:ext cx="9833548" cy="2693976"/>
          </a:xfrm>
        </p:spPr>
        <p:txBody>
          <a:bodyPr>
            <a:normAutofit/>
          </a:bodyPr>
          <a:lstStyle/>
          <a:p>
            <a:pPr marL="0" indent="0" algn="just">
              <a:buNone/>
            </a:pPr>
            <a:r>
              <a:rPr lang="en-US" sz="4400" dirty="0">
                <a:solidFill>
                  <a:srgbClr val="000000"/>
                </a:solidFill>
              </a:rPr>
              <a:t>If possible, consider closing offices or facilities, or rotating employees to enable better social distancing in the workplace.</a:t>
            </a:r>
          </a:p>
        </p:txBody>
      </p:sp>
    </p:spTree>
    <p:extLst>
      <p:ext uri="{BB962C8B-B14F-4D97-AF65-F5344CB8AC3E}">
        <p14:creationId xmlns:p14="http://schemas.microsoft.com/office/powerpoint/2010/main" val="25510842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lgn="just">
              <a:buNone/>
            </a:pPr>
            <a:r>
              <a:rPr lang="en-US" sz="2400" i="1" u="sng" dirty="0">
                <a:solidFill>
                  <a:srgbClr val="000000"/>
                </a:solidFill>
              </a:rPr>
              <a:t>Child Care Provider </a:t>
            </a:r>
            <a:r>
              <a:rPr lang="en-US" sz="2400" dirty="0">
                <a:solidFill>
                  <a:srgbClr val="000000"/>
                </a:solidFill>
              </a:rPr>
              <a:t>means a provider who </a:t>
            </a:r>
            <a:r>
              <a:rPr lang="en-US" sz="2400" b="1" dirty="0">
                <a:solidFill>
                  <a:srgbClr val="000000"/>
                </a:solidFill>
              </a:rPr>
              <a:t>receives compensation for providing childcare services on a regular basis</a:t>
            </a:r>
            <a:endParaRPr lang="en-US" sz="2400" dirty="0">
              <a:solidFill>
                <a:srgbClr val="000000"/>
              </a:solidFill>
            </a:endParaRPr>
          </a:p>
        </p:txBody>
      </p:sp>
    </p:spTree>
    <p:extLst>
      <p:ext uri="{BB962C8B-B14F-4D97-AF65-F5344CB8AC3E}">
        <p14:creationId xmlns:p14="http://schemas.microsoft.com/office/powerpoint/2010/main" val="8813801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a:solidFill>
                  <a:srgbClr val="FFFFFF"/>
                </a:solidFill>
              </a:rPr>
              <a:t>Recommended Best Practices for Sick Employees</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a:solidFill>
                  <a:srgbClr val="000000"/>
                </a:solidFill>
              </a:rPr>
              <a:t>No gatherings of more than 10 people</a:t>
            </a:r>
          </a:p>
        </p:txBody>
      </p:sp>
    </p:spTree>
    <p:extLst>
      <p:ext uri="{BB962C8B-B14F-4D97-AF65-F5344CB8AC3E}">
        <p14:creationId xmlns:p14="http://schemas.microsoft.com/office/powerpoint/2010/main" val="3235871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Recommended Best Practices for Sick Employees</a:t>
            </a:r>
          </a:p>
        </p:txBody>
      </p:sp>
      <p:graphicFrame>
        <p:nvGraphicFramePr>
          <p:cNvPr id="36" name="Content Placeholder 2">
            <a:extLst>
              <a:ext uri="{FF2B5EF4-FFF2-40B4-BE49-F238E27FC236}">
                <a16:creationId xmlns:a16="http://schemas.microsoft.com/office/drawing/2014/main" xmlns="" id="{D09BC6AF-A0F8-4440-AEC9-3B69452D2C05}"/>
              </a:ext>
            </a:extLst>
          </p:cNvPr>
          <p:cNvGraphicFramePr>
            <a:graphicFrameLocks noGrp="1"/>
          </p:cNvGraphicFramePr>
          <p:nvPr>
            <p:ph idx="1"/>
            <p:extLst>
              <p:ext uri="{D42A27DB-BD31-4B8C-83A1-F6EECF244321}">
                <p14:modId xmlns:p14="http://schemas.microsoft.com/office/powerpoint/2010/main" val="1719503627"/>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445926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3726"/>
            <a:ext cx="5614875"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xmlns=""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6094105" y="802955"/>
            <a:ext cx="4977976" cy="1454051"/>
          </a:xfrm>
        </p:spPr>
        <p:txBody>
          <a:bodyPr>
            <a:normAutofit/>
          </a:bodyPr>
          <a:lstStyle/>
          <a:p>
            <a:r>
              <a:rPr lang="en-US">
                <a:solidFill>
                  <a:srgbClr val="000000"/>
                </a:solidFill>
              </a:rPr>
              <a:t>Workplace Medical Screenings</a:t>
            </a:r>
          </a:p>
        </p:txBody>
      </p:sp>
      <p:sp>
        <p:nvSpPr>
          <p:cNvPr id="21" name="Freeform 62">
            <a:extLst>
              <a:ext uri="{FF2B5EF4-FFF2-40B4-BE49-F238E27FC236}">
                <a16:creationId xmlns:a16="http://schemas.microsoft.com/office/drawing/2014/main" xmlns=""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 name="Graphic 13" descr="Commitments">
            <a:extLst>
              <a:ext uri="{FF2B5EF4-FFF2-40B4-BE49-F238E27FC236}">
                <a16:creationId xmlns:a16="http://schemas.microsoft.com/office/drawing/2014/main" xmlns="" id="{F4D16902-90F9-41A1-9A2F-4EDBFD4D35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6090574" y="2421682"/>
            <a:ext cx="4977578" cy="3639289"/>
          </a:xfrm>
        </p:spPr>
        <p:txBody>
          <a:bodyPr anchor="ctr">
            <a:normAutofit/>
          </a:bodyPr>
          <a:lstStyle/>
          <a:p>
            <a:pPr marL="0" indent="0">
              <a:buNone/>
            </a:pPr>
            <a:r>
              <a:rPr lang="en-US" sz="2000">
                <a:solidFill>
                  <a:srgbClr val="000000"/>
                </a:solidFill>
              </a:rPr>
              <a:t>The ADA prohibits an employer from making disability-related inquiries and requiring medical examinations of employees, except under limited circumstances. During employment, the ADA prohibits employee disability-related inquiries or medical examinations unless:</a:t>
            </a:r>
          </a:p>
          <a:p>
            <a:pPr marL="457200" lvl="1" indent="0">
              <a:buNone/>
            </a:pPr>
            <a:r>
              <a:rPr lang="en-US" sz="2000">
                <a:solidFill>
                  <a:srgbClr val="000000"/>
                </a:solidFill>
              </a:rPr>
              <a:t>• they are job-related and consistent with business necessity; or</a:t>
            </a:r>
          </a:p>
          <a:p>
            <a:pPr marL="457200" lvl="1" indent="0">
              <a:buNone/>
            </a:pPr>
            <a:endParaRPr lang="en-US" sz="2000">
              <a:solidFill>
                <a:srgbClr val="000000"/>
              </a:solidFill>
            </a:endParaRPr>
          </a:p>
          <a:p>
            <a:pPr marL="457200" lvl="1" indent="0">
              <a:buNone/>
            </a:pPr>
            <a:r>
              <a:rPr lang="en-US" sz="2000">
                <a:solidFill>
                  <a:srgbClr val="000000"/>
                </a:solidFill>
              </a:rPr>
              <a:t>• an employee will pose a direct threat due to a medical condition.</a:t>
            </a:r>
          </a:p>
        </p:txBody>
      </p:sp>
    </p:spTree>
    <p:extLst>
      <p:ext uri="{BB962C8B-B14F-4D97-AF65-F5344CB8AC3E}">
        <p14:creationId xmlns:p14="http://schemas.microsoft.com/office/powerpoint/2010/main" val="15379086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xmlns=""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534368" y="563918"/>
            <a:ext cx="4119932" cy="5978614"/>
            <a:chOff x="7513372" y="803186"/>
            <a:chExt cx="4163968" cy="5978614"/>
          </a:xfrm>
        </p:grpSpPr>
        <p:sp>
          <p:nvSpPr>
            <p:cNvPr id="18" name="Freeform 6">
              <a:extLst>
                <a:ext uri="{FF2B5EF4-FFF2-40B4-BE49-F238E27FC236}">
                  <a16:creationId xmlns:a16="http://schemas.microsoft.com/office/drawing/2014/main" xmlns=""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xmlns=""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xmlns=""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1098468" y="885651"/>
            <a:ext cx="3229803" cy="4624603"/>
          </a:xfrm>
        </p:spPr>
        <p:txBody>
          <a:bodyPr>
            <a:normAutofit/>
          </a:bodyPr>
          <a:lstStyle/>
          <a:p>
            <a:r>
              <a:rPr lang="en-US">
                <a:solidFill>
                  <a:srgbClr val="FFFFFF"/>
                </a:solidFill>
              </a:rPr>
              <a:t>Workplace Medical Screenings</a:t>
            </a:r>
          </a:p>
        </p:txBody>
      </p:sp>
      <p:sp>
        <p:nvSpPr>
          <p:cNvPr id="4" name="Content Placeholder 3">
            <a:extLst>
              <a:ext uri="{FF2B5EF4-FFF2-40B4-BE49-F238E27FC236}">
                <a16:creationId xmlns:a16="http://schemas.microsoft.com/office/drawing/2014/main" xmlns="" id="{7BF4DDAB-5AB0-4A0F-8754-491629B3917F}"/>
              </a:ext>
            </a:extLst>
          </p:cNvPr>
          <p:cNvSpPr>
            <a:spLocks noGrp="1"/>
          </p:cNvSpPr>
          <p:nvPr>
            <p:ph idx="1"/>
          </p:nvPr>
        </p:nvSpPr>
        <p:spPr>
          <a:xfrm>
            <a:off x="4978708" y="885651"/>
            <a:ext cx="6525220" cy="4616849"/>
          </a:xfrm>
        </p:spPr>
        <p:txBody>
          <a:bodyPr anchor="ctr">
            <a:normAutofit/>
          </a:bodyPr>
          <a:lstStyle/>
          <a:p>
            <a:endParaRPr lang="en-US" sz="2400"/>
          </a:p>
        </p:txBody>
      </p:sp>
      <p:sp>
        <p:nvSpPr>
          <p:cNvPr id="7" name="Rectangle 6">
            <a:extLst>
              <a:ext uri="{FF2B5EF4-FFF2-40B4-BE49-F238E27FC236}">
                <a16:creationId xmlns:a16="http://schemas.microsoft.com/office/drawing/2014/main" xmlns="" id="{1777742A-176A-4F97-8D6B-0C0429D0F66C}"/>
              </a:ext>
            </a:extLst>
          </p:cNvPr>
          <p:cNvSpPr/>
          <p:nvPr/>
        </p:nvSpPr>
        <p:spPr>
          <a:xfrm>
            <a:off x="6452374" y="3327302"/>
            <a:ext cx="5461720" cy="1938992"/>
          </a:xfrm>
          <a:prstGeom prst="rect">
            <a:avLst/>
          </a:prstGeom>
        </p:spPr>
        <p:txBody>
          <a:bodyPr wrap="square">
            <a:spAutoFit/>
          </a:bodyPr>
          <a:lstStyle/>
          <a:p>
            <a:pPr lvl="1" algn="just">
              <a:spcAft>
                <a:spcPts val="600"/>
              </a:spcAft>
            </a:pPr>
            <a:r>
              <a:rPr lang="en-US" sz="4000" dirty="0"/>
              <a:t>The ADA will NOT LIKELY APPLY DURING A PANDEMIC</a:t>
            </a:r>
            <a:endParaRPr lang="en-US" sz="4000"/>
          </a:p>
        </p:txBody>
      </p:sp>
    </p:spTree>
    <p:extLst>
      <p:ext uri="{BB962C8B-B14F-4D97-AF65-F5344CB8AC3E}">
        <p14:creationId xmlns:p14="http://schemas.microsoft.com/office/powerpoint/2010/main" val="14831074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xmlns=""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534368" y="563918"/>
            <a:ext cx="4119932" cy="5978614"/>
            <a:chOff x="7513372" y="803186"/>
            <a:chExt cx="4163968" cy="5978614"/>
          </a:xfrm>
        </p:grpSpPr>
        <p:sp>
          <p:nvSpPr>
            <p:cNvPr id="18" name="Freeform 6">
              <a:extLst>
                <a:ext uri="{FF2B5EF4-FFF2-40B4-BE49-F238E27FC236}">
                  <a16:creationId xmlns:a16="http://schemas.microsoft.com/office/drawing/2014/main" xmlns=""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xmlns=""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xmlns=""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1098468" y="885651"/>
            <a:ext cx="3229803" cy="4624603"/>
          </a:xfrm>
        </p:spPr>
        <p:txBody>
          <a:bodyPr>
            <a:normAutofit/>
          </a:bodyPr>
          <a:lstStyle/>
          <a:p>
            <a:r>
              <a:rPr lang="en-US">
                <a:solidFill>
                  <a:srgbClr val="FFFFFF"/>
                </a:solidFill>
              </a:rPr>
              <a:t>Workplace Medical Screenings</a:t>
            </a:r>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4978708" y="885651"/>
            <a:ext cx="6525220" cy="4616849"/>
          </a:xfrm>
        </p:spPr>
        <p:txBody>
          <a:bodyPr anchor="ctr">
            <a:normAutofit/>
          </a:bodyPr>
          <a:lstStyle/>
          <a:p>
            <a:pPr marL="0" indent="0">
              <a:buNone/>
            </a:pPr>
            <a:r>
              <a:rPr lang="en-US" sz="2400"/>
              <a:t>During a Pandemic, an Employer MAY:</a:t>
            </a:r>
          </a:p>
          <a:p>
            <a:pPr marL="0" indent="0">
              <a:buNone/>
            </a:pPr>
            <a:endParaRPr lang="en-US" sz="2400"/>
          </a:p>
          <a:p>
            <a:pPr marL="0" indent="0">
              <a:buNone/>
            </a:pPr>
            <a:r>
              <a:rPr lang="en-US" sz="2400"/>
              <a:t>• Send employees home who exhibit coronavirus symptoms.</a:t>
            </a:r>
          </a:p>
          <a:p>
            <a:pPr marL="0" indent="0">
              <a:buNone/>
            </a:pPr>
            <a:r>
              <a:rPr lang="en-US" sz="2400"/>
              <a:t>• Ask employees if they are experiencing coronavirus-like symptoms.</a:t>
            </a:r>
          </a:p>
          <a:p>
            <a:pPr marL="0" indent="0">
              <a:buNone/>
            </a:pPr>
            <a:r>
              <a:rPr lang="en-US" sz="2400"/>
              <a:t>• Take its employees’ temperatures to determine whether they have a fever.</a:t>
            </a:r>
          </a:p>
          <a:p>
            <a:pPr marL="0" indent="0">
              <a:buNone/>
            </a:pPr>
            <a:r>
              <a:rPr lang="en-US" sz="2400"/>
              <a:t>• Ask employee who have traveled if they may have been exposed.</a:t>
            </a:r>
          </a:p>
        </p:txBody>
      </p:sp>
    </p:spTree>
    <p:extLst>
      <p:ext uri="{BB962C8B-B14F-4D97-AF65-F5344CB8AC3E}">
        <p14:creationId xmlns:p14="http://schemas.microsoft.com/office/powerpoint/2010/main" val="5542365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xmlns=""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534368" y="563918"/>
            <a:ext cx="4119932" cy="5978614"/>
            <a:chOff x="7513372" y="803186"/>
            <a:chExt cx="4163968" cy="5978614"/>
          </a:xfrm>
        </p:grpSpPr>
        <p:sp>
          <p:nvSpPr>
            <p:cNvPr id="18" name="Freeform 6">
              <a:extLst>
                <a:ext uri="{FF2B5EF4-FFF2-40B4-BE49-F238E27FC236}">
                  <a16:creationId xmlns:a16="http://schemas.microsoft.com/office/drawing/2014/main" xmlns=""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xmlns=""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xmlns=""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1098468" y="885651"/>
            <a:ext cx="3229803" cy="4624603"/>
          </a:xfrm>
        </p:spPr>
        <p:txBody>
          <a:bodyPr>
            <a:normAutofit/>
          </a:bodyPr>
          <a:lstStyle/>
          <a:p>
            <a:r>
              <a:rPr lang="en-US">
                <a:solidFill>
                  <a:srgbClr val="FFFFFF"/>
                </a:solidFill>
              </a:rPr>
              <a:t>Workplace Medical Screenings</a:t>
            </a:r>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4978708" y="885651"/>
            <a:ext cx="6525220" cy="4616849"/>
          </a:xfrm>
        </p:spPr>
        <p:txBody>
          <a:bodyPr anchor="ctr">
            <a:normAutofit/>
          </a:bodyPr>
          <a:lstStyle/>
          <a:p>
            <a:pPr marL="0" indent="0">
              <a:buNone/>
            </a:pPr>
            <a:r>
              <a:rPr lang="en-US" sz="2400"/>
              <a:t>During a Pandemic, an Employer MAY:</a:t>
            </a:r>
          </a:p>
          <a:p>
            <a:pPr marL="0" indent="0">
              <a:buNone/>
            </a:pPr>
            <a:endParaRPr lang="en-US" sz="2400"/>
          </a:p>
          <a:p>
            <a:pPr marL="0" indent="0">
              <a:buNone/>
            </a:pPr>
            <a:r>
              <a:rPr lang="en-US" sz="2400"/>
              <a:t>• Encourage employees to telecommute.</a:t>
            </a:r>
          </a:p>
          <a:p>
            <a:pPr marL="0" indent="0">
              <a:buNone/>
            </a:pPr>
            <a:r>
              <a:rPr lang="en-US" sz="2400"/>
              <a:t>• Require employees to adopt good hygiene habits such as regular hand washing.</a:t>
            </a:r>
          </a:p>
          <a:p>
            <a:pPr marL="0" indent="0">
              <a:buNone/>
            </a:pPr>
            <a:r>
              <a:rPr lang="en-US" sz="2400"/>
              <a:t>• Require employees to wear personal protective equipment such as face masks, gloves, or gowns.</a:t>
            </a:r>
          </a:p>
          <a:p>
            <a:pPr marL="0" indent="0">
              <a:buNone/>
            </a:pPr>
            <a:r>
              <a:rPr lang="en-US" sz="2400"/>
              <a:t>• Ask employees why they have been absent from work, even if the employer suspects a medical reason.</a:t>
            </a:r>
          </a:p>
        </p:txBody>
      </p:sp>
    </p:spTree>
    <p:extLst>
      <p:ext uri="{BB962C8B-B14F-4D97-AF65-F5344CB8AC3E}">
        <p14:creationId xmlns:p14="http://schemas.microsoft.com/office/powerpoint/2010/main" val="15991989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xmlns=""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534368" y="563918"/>
            <a:ext cx="4119932" cy="5978614"/>
            <a:chOff x="7513372" y="803186"/>
            <a:chExt cx="4163968" cy="5978614"/>
          </a:xfrm>
        </p:grpSpPr>
        <p:sp>
          <p:nvSpPr>
            <p:cNvPr id="18" name="Freeform 6">
              <a:extLst>
                <a:ext uri="{FF2B5EF4-FFF2-40B4-BE49-F238E27FC236}">
                  <a16:creationId xmlns:a16="http://schemas.microsoft.com/office/drawing/2014/main" xmlns=""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xmlns=""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xmlns=""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1098468" y="885651"/>
            <a:ext cx="3229803" cy="4624603"/>
          </a:xfrm>
        </p:spPr>
        <p:txBody>
          <a:bodyPr>
            <a:normAutofit/>
          </a:bodyPr>
          <a:lstStyle/>
          <a:p>
            <a:r>
              <a:rPr lang="en-US">
                <a:solidFill>
                  <a:srgbClr val="FFFFFF"/>
                </a:solidFill>
              </a:rPr>
              <a:t>Workplace Medical Screenings</a:t>
            </a:r>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4978708" y="885651"/>
            <a:ext cx="6525220" cy="4616849"/>
          </a:xfrm>
        </p:spPr>
        <p:txBody>
          <a:bodyPr anchor="ctr">
            <a:normAutofit/>
          </a:bodyPr>
          <a:lstStyle/>
          <a:p>
            <a:pPr marL="0" indent="0">
              <a:buNone/>
            </a:pPr>
            <a:r>
              <a:rPr lang="en-US" sz="2400"/>
              <a:t>During a Pandemic, an Employer MAY NOT:</a:t>
            </a:r>
          </a:p>
          <a:p>
            <a:pPr marL="0" indent="0">
              <a:buNone/>
            </a:pPr>
            <a:endParaRPr lang="en-US" sz="2400"/>
          </a:p>
          <a:p>
            <a:r>
              <a:rPr lang="en-US" sz="2400"/>
              <a:t>Compel all employees to obtain vaccinations, regardless of their medical conditions or their religious beliefs.</a:t>
            </a:r>
          </a:p>
          <a:p>
            <a:r>
              <a:rPr lang="en-US" sz="2400"/>
              <a:t>Ask employees who do not have coronavirus symptoms to disclose whether they have an underlying medical condition that the CDC says could make them especially vulnerable to coronavirus complications.</a:t>
            </a:r>
          </a:p>
        </p:txBody>
      </p:sp>
    </p:spTree>
    <p:extLst>
      <p:ext uri="{BB962C8B-B14F-4D97-AF65-F5344CB8AC3E}">
        <p14:creationId xmlns:p14="http://schemas.microsoft.com/office/powerpoint/2010/main" val="10936679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D8D7C0D3-896F-4BBB-A220-33D724ED0C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6">
            <a:extLst>
              <a:ext uri="{FF2B5EF4-FFF2-40B4-BE49-F238E27FC236}">
                <a16:creationId xmlns:a16="http://schemas.microsoft.com/office/drawing/2014/main" xmlns="" id="{2AA3A18B-202B-4C39-BC9E-ED4D6E98D8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608003"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xmlns="" id="{AC94672E-068C-4CF1-8438-22EA8E7C65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5608004"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8">
            <a:extLst>
              <a:ext uri="{FF2B5EF4-FFF2-40B4-BE49-F238E27FC236}">
                <a16:creationId xmlns:a16="http://schemas.microsoft.com/office/drawing/2014/main" xmlns="" id="{3B48638D-7038-4CAA-88F7-1E3494C4D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616688"/>
            <a:ext cx="6090256" cy="528925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867564" y="1207827"/>
            <a:ext cx="4703910" cy="4203510"/>
          </a:xfrm>
        </p:spPr>
        <p:txBody>
          <a:bodyPr>
            <a:normAutofit/>
          </a:bodyPr>
          <a:lstStyle/>
          <a:p>
            <a:pPr algn="r"/>
            <a:r>
              <a:rPr lang="en-US" sz="3600">
                <a:solidFill>
                  <a:srgbClr val="FFFFFF"/>
                </a:solidFill>
              </a:rPr>
              <a:t>Confidentiality</a:t>
            </a:r>
          </a:p>
        </p:txBody>
      </p:sp>
      <p:sp>
        <p:nvSpPr>
          <p:cNvPr id="23" name="Rectangle 8">
            <a:extLst>
              <a:ext uri="{FF2B5EF4-FFF2-40B4-BE49-F238E27FC236}">
                <a16:creationId xmlns:a16="http://schemas.microsoft.com/office/drawing/2014/main" xmlns="" id="{7BA74AD2-45D9-4D21-A436-71C6744C16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366816" y="1352302"/>
            <a:ext cx="582213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6689354" y="1692323"/>
            <a:ext cx="4704256" cy="4361924"/>
          </a:xfrm>
        </p:spPr>
        <p:txBody>
          <a:bodyPr anchor="ctr">
            <a:normAutofit/>
          </a:bodyPr>
          <a:lstStyle/>
          <a:p>
            <a:pPr marL="0" indent="0">
              <a:buNone/>
            </a:pPr>
            <a:endParaRPr lang="en-US" sz="2400">
              <a:solidFill>
                <a:srgbClr val="FEFFFF"/>
              </a:solidFill>
            </a:endParaRPr>
          </a:p>
          <a:p>
            <a:pPr marL="0" indent="0">
              <a:buNone/>
            </a:pPr>
            <a:endParaRPr lang="en-US" sz="2400">
              <a:solidFill>
                <a:srgbClr val="FEFFFF"/>
              </a:solidFill>
            </a:endParaRPr>
          </a:p>
          <a:p>
            <a:pPr marL="0" indent="0">
              <a:buNone/>
            </a:pPr>
            <a:r>
              <a:rPr lang="en-US" sz="2400">
                <a:solidFill>
                  <a:srgbClr val="FEFFFF"/>
                </a:solidFill>
              </a:rPr>
              <a:t>HIPPA DOES NOT APPLY</a:t>
            </a:r>
          </a:p>
          <a:p>
            <a:pPr marL="0" indent="0">
              <a:buNone/>
            </a:pPr>
            <a:endParaRPr lang="en-US" sz="2400">
              <a:solidFill>
                <a:srgbClr val="FEFFFF"/>
              </a:solidFill>
            </a:endParaRPr>
          </a:p>
          <a:p>
            <a:endParaRPr lang="en-US" sz="2400">
              <a:solidFill>
                <a:srgbClr val="FEFFFF"/>
              </a:solidFill>
            </a:endParaRPr>
          </a:p>
          <a:p>
            <a:pPr marL="0" indent="0">
              <a:buNone/>
            </a:pPr>
            <a:endParaRPr lang="en-US" sz="2400" b="1">
              <a:solidFill>
                <a:srgbClr val="FEFFFF"/>
              </a:solidFill>
            </a:endParaRPr>
          </a:p>
          <a:p>
            <a:pPr marL="0" indent="0">
              <a:buNone/>
            </a:pPr>
            <a:endParaRPr lang="en-US" sz="2400" b="1">
              <a:solidFill>
                <a:srgbClr val="FEFFFF"/>
              </a:solidFill>
            </a:endParaRPr>
          </a:p>
        </p:txBody>
      </p:sp>
    </p:spTree>
    <p:extLst>
      <p:ext uri="{BB962C8B-B14F-4D97-AF65-F5344CB8AC3E}">
        <p14:creationId xmlns:p14="http://schemas.microsoft.com/office/powerpoint/2010/main" val="35344615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xmlns=""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534368" y="563918"/>
            <a:ext cx="4119932" cy="5978614"/>
            <a:chOff x="7513372" y="803186"/>
            <a:chExt cx="4163968" cy="5978614"/>
          </a:xfrm>
        </p:grpSpPr>
        <p:sp>
          <p:nvSpPr>
            <p:cNvPr id="18" name="Freeform 6">
              <a:extLst>
                <a:ext uri="{FF2B5EF4-FFF2-40B4-BE49-F238E27FC236}">
                  <a16:creationId xmlns:a16="http://schemas.microsoft.com/office/drawing/2014/main" xmlns=""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xmlns=""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xmlns=""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1098468" y="885651"/>
            <a:ext cx="3229803" cy="4624603"/>
          </a:xfrm>
        </p:spPr>
        <p:txBody>
          <a:bodyPr>
            <a:normAutofit/>
          </a:bodyPr>
          <a:lstStyle/>
          <a:p>
            <a:r>
              <a:rPr lang="en-US" sz="4100">
                <a:solidFill>
                  <a:srgbClr val="FFFFFF"/>
                </a:solidFill>
              </a:rPr>
              <a:t>Confidentiality</a:t>
            </a:r>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4978708" y="885651"/>
            <a:ext cx="6525220" cy="4616849"/>
          </a:xfrm>
        </p:spPr>
        <p:txBody>
          <a:bodyPr anchor="ctr">
            <a:normAutofit/>
          </a:bodyPr>
          <a:lstStyle/>
          <a:p>
            <a:pPr marL="0" indent="0">
              <a:buNone/>
            </a:pPr>
            <a:endParaRPr lang="en-US" sz="2400" dirty="0"/>
          </a:p>
          <a:p>
            <a:pPr marL="0" indent="0">
              <a:buNone/>
            </a:pPr>
            <a:endParaRPr lang="en-US" sz="2400" dirty="0"/>
          </a:p>
          <a:p>
            <a:pPr marL="0" indent="0" algn="just">
              <a:buNone/>
            </a:pPr>
            <a:r>
              <a:rPr lang="en-US" sz="2400" dirty="0"/>
              <a:t>If you are aware of a coronavirus exposure, you can/should alert employees without identifying the infected or exposed employee.</a:t>
            </a:r>
          </a:p>
          <a:p>
            <a:endParaRPr lang="en-US" sz="2400" dirty="0"/>
          </a:p>
          <a:p>
            <a:pPr marL="0" indent="0">
              <a:buNone/>
            </a:pPr>
            <a:endParaRPr lang="en-US" sz="2400" b="1" dirty="0"/>
          </a:p>
          <a:p>
            <a:pPr marL="0" indent="0">
              <a:buNone/>
            </a:pPr>
            <a:endParaRPr lang="en-US" sz="2400" b="1" dirty="0"/>
          </a:p>
        </p:txBody>
      </p:sp>
    </p:spTree>
    <p:extLst>
      <p:ext uri="{BB962C8B-B14F-4D97-AF65-F5344CB8AC3E}">
        <p14:creationId xmlns:p14="http://schemas.microsoft.com/office/powerpoint/2010/main" val="8443162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6A1473A6-3F22-483E-8A30-80B9D2B1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xmlns="" id="{AA1375E3-3E53-4D75-BAB7-E5929BFCB2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534368" y="563918"/>
            <a:ext cx="4119932" cy="5978614"/>
            <a:chOff x="7513372" y="803186"/>
            <a:chExt cx="4163968" cy="5978614"/>
          </a:xfrm>
        </p:grpSpPr>
        <p:sp>
          <p:nvSpPr>
            <p:cNvPr id="18" name="Freeform 6">
              <a:extLst>
                <a:ext uri="{FF2B5EF4-FFF2-40B4-BE49-F238E27FC236}">
                  <a16:creationId xmlns:a16="http://schemas.microsoft.com/office/drawing/2014/main" xmlns="" id="{0BBEEF67-3DDF-46CF-8CD5-EA5F0E4FB0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xmlns="" id="{8FAC1C95-F817-487C-B8B2-CF141FBB1C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xmlns="" id="{C2C5363A-D941-4AA1-8D38-D7E44A1E2E01}"/>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1098468" y="885651"/>
            <a:ext cx="3229803" cy="4624603"/>
          </a:xfrm>
        </p:spPr>
        <p:txBody>
          <a:bodyPr>
            <a:normAutofit/>
          </a:bodyPr>
          <a:lstStyle/>
          <a:p>
            <a:r>
              <a:rPr lang="en-US" sz="4100">
                <a:solidFill>
                  <a:srgbClr val="FFFFFF"/>
                </a:solidFill>
              </a:rPr>
              <a:t>Confidentiality</a:t>
            </a:r>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4978708" y="885651"/>
            <a:ext cx="6525220" cy="4616849"/>
          </a:xfrm>
        </p:spPr>
        <p:txBody>
          <a:bodyPr anchor="ctr">
            <a:normAutofit/>
          </a:bodyPr>
          <a:lstStyle/>
          <a:p>
            <a:pPr marL="0" indent="0">
              <a:buNone/>
            </a:pPr>
            <a:endParaRPr lang="en-US" sz="2400"/>
          </a:p>
          <a:p>
            <a:pPr marL="0" indent="0">
              <a:buNone/>
            </a:pPr>
            <a:endParaRPr lang="en-US" sz="2400"/>
          </a:p>
          <a:p>
            <a:pPr marL="0" indent="0">
              <a:buNone/>
            </a:pPr>
            <a:r>
              <a:rPr lang="en-US" sz="2400"/>
              <a:t>Consider obtaining a waiver from the employee to allow limited disclosure to co-workers.</a:t>
            </a:r>
          </a:p>
          <a:p>
            <a:pPr marL="0" indent="0">
              <a:buNone/>
            </a:pPr>
            <a:endParaRPr lang="en-US" sz="2400" b="1"/>
          </a:p>
          <a:p>
            <a:pPr marL="0" indent="0">
              <a:buNone/>
            </a:pPr>
            <a:endParaRPr lang="en-US" sz="2400" b="1"/>
          </a:p>
        </p:txBody>
      </p:sp>
    </p:spTree>
    <p:extLst>
      <p:ext uri="{BB962C8B-B14F-4D97-AF65-F5344CB8AC3E}">
        <p14:creationId xmlns:p14="http://schemas.microsoft.com/office/powerpoint/2010/main" val="16664263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dirty="0">
                <a:solidFill>
                  <a:srgbClr val="000000"/>
                </a:solidFill>
              </a:rPr>
              <a:t>Covered Employers</a:t>
            </a:r>
          </a:p>
          <a:p>
            <a:pPr marL="0" indent="0">
              <a:buNone/>
            </a:pPr>
            <a:endParaRPr lang="en-US" sz="2400" b="1" i="1" dirty="0">
              <a:solidFill>
                <a:srgbClr val="000000"/>
              </a:solidFill>
            </a:endParaRPr>
          </a:p>
          <a:p>
            <a:pPr marL="0" indent="0" algn="just">
              <a:buNone/>
            </a:pPr>
            <a:r>
              <a:rPr lang="en-US" sz="2400" dirty="0">
                <a:solidFill>
                  <a:srgbClr val="000000"/>
                </a:solidFill>
              </a:rPr>
              <a:t>The expanded FMLA requirements apply to private employers with </a:t>
            </a:r>
            <a:r>
              <a:rPr lang="en-US" sz="2400" b="1" dirty="0">
                <a:solidFill>
                  <a:srgbClr val="000000"/>
                </a:solidFill>
              </a:rPr>
              <a:t>fewer than 500 employees</a:t>
            </a:r>
            <a:r>
              <a:rPr lang="en-US" sz="2400" dirty="0">
                <a:solidFill>
                  <a:srgbClr val="000000"/>
                </a:solidFill>
              </a:rPr>
              <a:t>, and all government employers. </a:t>
            </a:r>
          </a:p>
        </p:txBody>
      </p:sp>
    </p:spTree>
    <p:extLst>
      <p:ext uri="{BB962C8B-B14F-4D97-AF65-F5344CB8AC3E}">
        <p14:creationId xmlns:p14="http://schemas.microsoft.com/office/powerpoint/2010/main" val="34822748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The WARN Act</a:t>
            </a:r>
          </a:p>
        </p:txBody>
      </p:sp>
      <p:cxnSp>
        <p:nvCxnSpPr>
          <p:cNvPr id="17" name="Straight Connector 16">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4976031" y="963877"/>
            <a:ext cx="6377769" cy="4930246"/>
          </a:xfrm>
        </p:spPr>
        <p:txBody>
          <a:bodyPr anchor="ctr">
            <a:normAutofit/>
          </a:bodyPr>
          <a:lstStyle/>
          <a:p>
            <a:pPr marL="0" indent="0">
              <a:buNone/>
            </a:pPr>
            <a:endParaRPr lang="en-US" sz="1900" dirty="0"/>
          </a:p>
          <a:p>
            <a:pPr marL="0" indent="0">
              <a:buNone/>
            </a:pPr>
            <a:endParaRPr lang="en-US" sz="1900" dirty="0"/>
          </a:p>
          <a:p>
            <a:pPr marL="0" indent="0">
              <a:buNone/>
            </a:pPr>
            <a:r>
              <a:rPr lang="en-US" sz="1900" dirty="0"/>
              <a:t>• Covers employers with 100 or more          employees.</a:t>
            </a:r>
          </a:p>
          <a:p>
            <a:pPr marL="0" indent="0">
              <a:buNone/>
            </a:pPr>
            <a:r>
              <a:rPr lang="en-US" sz="1900" dirty="0"/>
              <a:t>• Applies to plant closures (a shutdown of a facility or operating unit within a single site of employment with a layoff of 50 or more employees), and mass layoffs (500 or more employees or 50-499 employee if one-third of the workforce).</a:t>
            </a:r>
          </a:p>
          <a:p>
            <a:pPr marL="0" indent="0">
              <a:buNone/>
            </a:pPr>
            <a:r>
              <a:rPr lang="en-US" sz="1900" dirty="0"/>
              <a:t>• Requires 60 days’ advance written notice, or 60 days’ pay in lieu of notice.</a:t>
            </a:r>
          </a:p>
          <a:p>
            <a:pPr marL="0" indent="0">
              <a:buNone/>
            </a:pPr>
            <a:r>
              <a:rPr lang="en-US" sz="1900" dirty="0"/>
              <a:t>	</a:t>
            </a:r>
            <a:r>
              <a:rPr lang="en-US" sz="1900" dirty="0">
                <a:solidFill>
                  <a:srgbClr val="00B050"/>
                </a:solidFill>
              </a:rPr>
              <a:t>• KEY EXCEPTION</a:t>
            </a:r>
            <a:r>
              <a:rPr lang="en-US" sz="1900" dirty="0"/>
              <a:t>: unforeseeable 	business 	circumstances before a shutdown.</a:t>
            </a:r>
          </a:p>
          <a:p>
            <a:pPr marL="0" indent="0">
              <a:buNone/>
            </a:pPr>
            <a:r>
              <a:rPr lang="en-US" sz="1900" dirty="0"/>
              <a:t>	</a:t>
            </a:r>
            <a:r>
              <a:rPr lang="en-US" sz="1900" dirty="0">
                <a:solidFill>
                  <a:srgbClr val="00B050"/>
                </a:solidFill>
              </a:rPr>
              <a:t>• KEY EXCEPTION</a:t>
            </a:r>
            <a:r>
              <a:rPr lang="en-US" sz="1900" dirty="0"/>
              <a:t>: layoffs of an expected 	duration of less than 6 months.</a:t>
            </a:r>
          </a:p>
          <a:p>
            <a:pPr marL="0" indent="0">
              <a:buNone/>
            </a:pPr>
            <a:r>
              <a:rPr lang="en-US" sz="1900" dirty="0"/>
              <a:t>• Some states and municipalities have their own specialized WARN requirements</a:t>
            </a:r>
            <a:endParaRPr lang="en-US" sz="1900" b="1" dirty="0"/>
          </a:p>
          <a:p>
            <a:pPr marL="0" indent="0">
              <a:buNone/>
            </a:pPr>
            <a:endParaRPr lang="en-US" sz="1900" b="1" dirty="0"/>
          </a:p>
        </p:txBody>
      </p:sp>
    </p:spTree>
    <p:extLst>
      <p:ext uri="{BB962C8B-B14F-4D97-AF65-F5344CB8AC3E}">
        <p14:creationId xmlns:p14="http://schemas.microsoft.com/office/powerpoint/2010/main" val="27173448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OSHA Considerations</a:t>
            </a:r>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1179226" y="3092970"/>
            <a:ext cx="9833548" cy="2693976"/>
          </a:xfrm>
        </p:spPr>
        <p:txBody>
          <a:bodyPr>
            <a:normAutofit/>
          </a:bodyPr>
          <a:lstStyle/>
          <a:p>
            <a:pPr marL="0" indent="0">
              <a:buNone/>
            </a:pPr>
            <a:endParaRPr lang="en-US" sz="2000" dirty="0">
              <a:solidFill>
                <a:srgbClr val="000000"/>
              </a:solidFill>
            </a:endParaRPr>
          </a:p>
          <a:p>
            <a:pPr marL="0" indent="0">
              <a:buNone/>
            </a:pPr>
            <a:endParaRPr lang="en-US" sz="2000" dirty="0">
              <a:solidFill>
                <a:srgbClr val="000000"/>
              </a:solidFill>
            </a:endParaRPr>
          </a:p>
          <a:p>
            <a:pPr marL="0" indent="0">
              <a:buNone/>
            </a:pPr>
            <a:r>
              <a:rPr lang="en-US" sz="2000" dirty="0">
                <a:solidFill>
                  <a:srgbClr val="000000"/>
                </a:solidFill>
              </a:rPr>
              <a:t>OSHA laws require employers provide a workplace </a:t>
            </a:r>
            <a:r>
              <a:rPr lang="en-US" i="1" dirty="0">
                <a:solidFill>
                  <a:srgbClr val="FF0000"/>
                </a:solidFill>
              </a:rPr>
              <a:t>“free of recognized hazards that are causing or are likely to cause death or serious physical harm</a:t>
            </a:r>
            <a:r>
              <a:rPr lang="en-US" dirty="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6078027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OSHA Considerations</a:t>
            </a:r>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1179226" y="3092970"/>
            <a:ext cx="9833548" cy="2693976"/>
          </a:xfrm>
        </p:spPr>
        <p:txBody>
          <a:bodyPr>
            <a:normAutofit/>
          </a:bodyPr>
          <a:lstStyle/>
          <a:p>
            <a:pPr marL="0" indent="0">
              <a:buNone/>
            </a:pPr>
            <a:endParaRPr lang="en-US" sz="2000">
              <a:solidFill>
                <a:srgbClr val="000000"/>
              </a:solidFill>
            </a:endParaRPr>
          </a:p>
          <a:p>
            <a:pPr marL="0" indent="0">
              <a:buNone/>
            </a:pPr>
            <a:r>
              <a:rPr lang="en-US" sz="2000">
                <a:solidFill>
                  <a:srgbClr val="000000"/>
                </a:solidFill>
              </a:rPr>
              <a:t>Personal Protective Equipment standards may require using gloves, eye/face protection, a respiratory protection to protect workers. Fit testing issues may apply for certain respirators.</a:t>
            </a:r>
            <a:endParaRPr lang="en-US" sz="2000" b="1">
              <a:solidFill>
                <a:srgbClr val="000000"/>
              </a:solidFill>
            </a:endParaRPr>
          </a:p>
        </p:txBody>
      </p:sp>
    </p:spTree>
    <p:extLst>
      <p:ext uri="{BB962C8B-B14F-4D97-AF65-F5344CB8AC3E}">
        <p14:creationId xmlns:p14="http://schemas.microsoft.com/office/powerpoint/2010/main" val="29127930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777240" y="731519"/>
            <a:ext cx="2845191" cy="3237579"/>
          </a:xfrm>
        </p:spPr>
        <p:txBody>
          <a:bodyPr>
            <a:normAutofit/>
          </a:bodyPr>
          <a:lstStyle/>
          <a:p>
            <a:r>
              <a:rPr lang="en-US" sz="3500">
                <a:solidFill>
                  <a:srgbClr val="FFFFFF"/>
                </a:solidFill>
              </a:rPr>
              <a:t>UNION Considerations</a:t>
            </a:r>
          </a:p>
        </p:txBody>
      </p:sp>
      <p:sp>
        <p:nvSpPr>
          <p:cNvPr id="17" name="Rectangle 16">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4379709" y="686862"/>
            <a:ext cx="7037591" cy="5475129"/>
          </a:xfrm>
        </p:spPr>
        <p:txBody>
          <a:bodyPr anchor="ctr">
            <a:normAutofit/>
          </a:bodyPr>
          <a:lstStyle/>
          <a:p>
            <a:pPr marL="0" indent="0">
              <a:buNone/>
            </a:pPr>
            <a:endParaRPr lang="en-US" sz="2600"/>
          </a:p>
          <a:p>
            <a:pPr marL="0" indent="0">
              <a:buNone/>
            </a:pPr>
            <a:r>
              <a:rPr lang="en-US" sz="2600" u="sng"/>
              <a:t>IF YOUR ORGANIZATION HAS A UNION</a:t>
            </a:r>
          </a:p>
          <a:p>
            <a:pPr marL="0" indent="0">
              <a:buNone/>
            </a:pPr>
            <a:endParaRPr lang="en-US" sz="2600" b="1"/>
          </a:p>
          <a:p>
            <a:pPr marL="0" indent="0">
              <a:buNone/>
            </a:pPr>
            <a:r>
              <a:rPr lang="en-US" sz="2600"/>
              <a:t>In addition to WARN, CBA provisions covering layoff, recall, bumping, seniority, and super-seniority issues should be considered</a:t>
            </a:r>
            <a:endParaRPr lang="en-US" sz="2600" b="1"/>
          </a:p>
        </p:txBody>
      </p:sp>
    </p:spTree>
    <p:extLst>
      <p:ext uri="{BB962C8B-B14F-4D97-AF65-F5344CB8AC3E}">
        <p14:creationId xmlns:p14="http://schemas.microsoft.com/office/powerpoint/2010/main" val="20810101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777240" y="731519"/>
            <a:ext cx="2845191" cy="3237579"/>
          </a:xfrm>
        </p:spPr>
        <p:txBody>
          <a:bodyPr>
            <a:normAutofit/>
          </a:bodyPr>
          <a:lstStyle/>
          <a:p>
            <a:r>
              <a:rPr lang="en-US" sz="3500">
                <a:solidFill>
                  <a:srgbClr val="FFFFFF"/>
                </a:solidFill>
              </a:rPr>
              <a:t>UNION Considerations</a:t>
            </a:r>
          </a:p>
        </p:txBody>
      </p:sp>
      <p:sp>
        <p:nvSpPr>
          <p:cNvPr id="17" name="Rectangle 16">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4379709" y="686862"/>
            <a:ext cx="7037591" cy="5475129"/>
          </a:xfrm>
        </p:spPr>
        <p:txBody>
          <a:bodyPr anchor="ctr">
            <a:normAutofit/>
          </a:bodyPr>
          <a:lstStyle/>
          <a:p>
            <a:pPr marL="0" indent="0">
              <a:buNone/>
            </a:pPr>
            <a:endParaRPr lang="en-US" sz="2600"/>
          </a:p>
          <a:p>
            <a:pPr marL="0" indent="0">
              <a:buNone/>
            </a:pPr>
            <a:r>
              <a:rPr lang="en-US" sz="2600" u="sng"/>
              <a:t>IF YOUR ORGANIZATION HAS A UNION</a:t>
            </a:r>
          </a:p>
          <a:p>
            <a:pPr marL="0" indent="0">
              <a:buNone/>
            </a:pPr>
            <a:endParaRPr lang="en-US" sz="2600" b="1"/>
          </a:p>
          <a:p>
            <a:pPr marL="0" indent="0">
              <a:buNone/>
            </a:pPr>
            <a:r>
              <a:rPr lang="en-US" sz="2600"/>
              <a:t>Sick leave, PTO, vacation, and severance provisions may also apply. Unilaterally changing terms and conditions of work without negotiating may be an unfair labor practice. Avoid grievances and NLRB charges whenever possible</a:t>
            </a:r>
            <a:endParaRPr lang="en-US" sz="2600" b="1"/>
          </a:p>
        </p:txBody>
      </p:sp>
    </p:spTree>
    <p:extLst>
      <p:ext uri="{BB962C8B-B14F-4D97-AF65-F5344CB8AC3E}">
        <p14:creationId xmlns:p14="http://schemas.microsoft.com/office/powerpoint/2010/main" val="119301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42C99C3-7075-40FA-A1E4-6BCADBC1CAA3}"/>
              </a:ext>
            </a:extLst>
          </p:cNvPr>
          <p:cNvSpPr>
            <a:spLocks noGrp="1"/>
          </p:cNvSpPr>
          <p:nvPr>
            <p:ph type="title"/>
          </p:nvPr>
        </p:nvSpPr>
        <p:spPr>
          <a:xfrm>
            <a:off x="838200" y="963877"/>
            <a:ext cx="3494362" cy="4930246"/>
          </a:xfrm>
        </p:spPr>
        <p:txBody>
          <a:bodyPr>
            <a:normAutofit/>
          </a:bodyPr>
          <a:lstStyle/>
          <a:p>
            <a:pPr algn="r"/>
            <a:r>
              <a:rPr lang="en-US" sz="4100">
                <a:solidFill>
                  <a:schemeClr val="accent1"/>
                </a:solidFill>
              </a:rPr>
              <a:t>Additional Recommended Resources</a:t>
            </a:r>
          </a:p>
        </p:txBody>
      </p:sp>
      <p:cxnSp>
        <p:nvCxnSpPr>
          <p:cNvPr id="17" name="Straight Connector 16">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A7B665B0-9729-4558-BCA8-5F63ED85666D}"/>
              </a:ext>
            </a:extLst>
          </p:cNvPr>
          <p:cNvSpPr>
            <a:spLocks noGrp="1"/>
          </p:cNvSpPr>
          <p:nvPr>
            <p:ph idx="1"/>
          </p:nvPr>
        </p:nvSpPr>
        <p:spPr>
          <a:xfrm>
            <a:off x="4976031" y="963877"/>
            <a:ext cx="6377769" cy="4930246"/>
          </a:xfrm>
        </p:spPr>
        <p:txBody>
          <a:bodyPr anchor="ctr">
            <a:normAutofit/>
          </a:bodyPr>
          <a:lstStyle/>
          <a:p>
            <a:pPr marL="0" indent="0">
              <a:buNone/>
            </a:pPr>
            <a:r>
              <a:rPr lang="en-US" sz="2400" u="sng">
                <a:hlinkClick r:id="rId4">
                  <a:extLst>
                    <a:ext uri="{A12FA001-AC4F-418D-AE19-62706E023703}">
                      <ahyp:hlinkClr xmlns:ahyp="http://schemas.microsoft.com/office/drawing/2018/hyperlinkcolor" xmlns="" val="tx"/>
                    </a:ext>
                  </a:extLst>
                </a:hlinkClick>
              </a:rPr>
              <a:t>Coronavirus and Ohio Unemployment</a:t>
            </a:r>
            <a:endParaRPr lang="en-US" sz="2400" u="sng"/>
          </a:p>
          <a:p>
            <a:pPr marL="0" indent="0">
              <a:buNone/>
            </a:pPr>
            <a:endParaRPr lang="en-US" sz="2400" u="sng"/>
          </a:p>
          <a:p>
            <a:pPr marL="0" indent="0">
              <a:buNone/>
            </a:pPr>
            <a:r>
              <a:rPr lang="en-US" sz="2400" u="sng">
                <a:hlinkClick r:id="rId5">
                  <a:extLst>
                    <a:ext uri="{A12FA001-AC4F-418D-AE19-62706E023703}">
                      <ahyp:hlinkClr xmlns:ahyp="http://schemas.microsoft.com/office/drawing/2018/hyperlinkcolor" xmlns="" val="tx"/>
                    </a:ext>
                  </a:extLst>
                </a:hlinkClick>
              </a:rPr>
              <a:t>SBA Small Business Disaster Assistance</a:t>
            </a:r>
            <a:endParaRPr lang="en-US" sz="2400" u="sng"/>
          </a:p>
          <a:p>
            <a:pPr marL="0" indent="0">
              <a:buNone/>
            </a:pPr>
            <a:endParaRPr lang="en-US" sz="2400" u="sng"/>
          </a:p>
          <a:p>
            <a:pPr marL="0" indent="0">
              <a:buNone/>
            </a:pPr>
            <a:r>
              <a:rPr lang="en-US" sz="2400" u="sng">
                <a:hlinkClick r:id="rId6">
                  <a:extLst>
                    <a:ext uri="{A12FA001-AC4F-418D-AE19-62706E023703}">
                      <ahyp:hlinkClr xmlns:ahyp="http://schemas.microsoft.com/office/drawing/2018/hyperlinkcolor" xmlns="" val="tx"/>
                    </a:ext>
                  </a:extLst>
                </a:hlinkClick>
              </a:rPr>
              <a:t>Department of Labor Guidance on the new COVID-19 Sick Pay</a:t>
            </a:r>
            <a:endParaRPr lang="en-US" sz="2400" u="sng"/>
          </a:p>
          <a:p>
            <a:pPr marL="0" indent="0">
              <a:buNone/>
            </a:pPr>
            <a:endParaRPr lang="en-US" sz="2400" u="sng"/>
          </a:p>
          <a:p>
            <a:pPr marL="0" indent="0">
              <a:buNone/>
            </a:pPr>
            <a:r>
              <a:rPr lang="en-US" sz="2400" u="sng">
                <a:hlinkClick r:id="rId7">
                  <a:extLst>
                    <a:ext uri="{A12FA001-AC4F-418D-AE19-62706E023703}">
                      <ahyp:hlinkClr xmlns:ahyp="http://schemas.microsoft.com/office/drawing/2018/hyperlinkcolor" xmlns="" val="tx"/>
                    </a:ext>
                  </a:extLst>
                </a:hlinkClick>
              </a:rPr>
              <a:t>COVID-19 Sick Pay Crisis Response Center</a:t>
            </a:r>
            <a:r>
              <a:rPr lang="en-US" sz="2400"/>
              <a:t> by Mammoth HR</a:t>
            </a:r>
          </a:p>
        </p:txBody>
      </p:sp>
    </p:spTree>
    <p:extLst>
      <p:ext uri="{BB962C8B-B14F-4D97-AF65-F5344CB8AC3E}">
        <p14:creationId xmlns:p14="http://schemas.microsoft.com/office/powerpoint/2010/main" val="8230144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a:solidFill>
                  <a:srgbClr val="000000"/>
                </a:solidFill>
              </a:rPr>
              <a:t>Covered Employers</a:t>
            </a:r>
          </a:p>
          <a:p>
            <a:pPr marL="0" indent="0">
              <a:buNone/>
            </a:pPr>
            <a:endParaRPr lang="en-US" sz="2400" b="1" i="1">
              <a:solidFill>
                <a:srgbClr val="000000"/>
              </a:solidFill>
            </a:endParaRPr>
          </a:p>
          <a:p>
            <a:pPr marL="0" indent="0">
              <a:buNone/>
            </a:pPr>
            <a:r>
              <a:rPr lang="en-US" sz="2400">
                <a:solidFill>
                  <a:srgbClr val="000000"/>
                </a:solidFill>
              </a:rPr>
              <a:t>Small employers (less than 500 employees) that are </a:t>
            </a:r>
            <a:r>
              <a:rPr lang="en-US" sz="2400" i="1">
                <a:solidFill>
                  <a:srgbClr val="000000"/>
                </a:solidFill>
              </a:rPr>
              <a:t>not subject to the FMLA’s regular leave provisions are subject to the new FMLA leave rules.</a:t>
            </a:r>
          </a:p>
          <a:p>
            <a:pPr marL="0" indent="0">
              <a:buNone/>
            </a:pPr>
            <a:r>
              <a:rPr lang="en-US" sz="2400" i="1">
                <a:solidFill>
                  <a:srgbClr val="000000"/>
                </a:solidFill>
              </a:rPr>
              <a:t> </a:t>
            </a:r>
            <a:endParaRPr lang="en-US" sz="2400">
              <a:solidFill>
                <a:srgbClr val="000000"/>
              </a:solidFill>
            </a:endParaRPr>
          </a:p>
          <a:p>
            <a:pPr marL="0" indent="0">
              <a:buNone/>
            </a:pPr>
            <a:r>
              <a:rPr lang="en-US" sz="2400" b="1">
                <a:solidFill>
                  <a:srgbClr val="000000"/>
                </a:solidFill>
              </a:rPr>
              <a:t>ALL EMPLOYERS must allow their employees to take leave for child care purposes related to COVID-19.</a:t>
            </a:r>
            <a:endParaRPr lang="en-US" sz="2400"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84860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a:solidFill>
                  <a:srgbClr val="000000"/>
                </a:solidFill>
              </a:rPr>
              <a:t>Covered Employers</a:t>
            </a:r>
          </a:p>
          <a:p>
            <a:pPr marL="0" indent="0">
              <a:buNone/>
            </a:pPr>
            <a:endParaRPr lang="en-US" sz="2400" b="1" i="1">
              <a:solidFill>
                <a:srgbClr val="000000"/>
              </a:solidFill>
            </a:endParaRPr>
          </a:p>
          <a:p>
            <a:pPr marL="0" indent="0">
              <a:buNone/>
            </a:pPr>
            <a:r>
              <a:rPr lang="en-US" sz="2400">
                <a:solidFill>
                  <a:srgbClr val="000000"/>
                </a:solidFill>
              </a:rPr>
              <a:t>If an employer already offers paid sick leave to its employees, coronavirus paid sick leave must be </a:t>
            </a:r>
            <a:r>
              <a:rPr lang="en-US" sz="2400" b="1">
                <a:solidFill>
                  <a:srgbClr val="000000"/>
                </a:solidFill>
              </a:rPr>
              <a:t>in addition </a:t>
            </a:r>
            <a:r>
              <a:rPr lang="en-US" sz="2400">
                <a:solidFill>
                  <a:srgbClr val="000000"/>
                </a:solidFill>
              </a:rPr>
              <a:t>to the already-existing leave.</a:t>
            </a:r>
          </a:p>
          <a:p>
            <a:pPr marL="0" indent="0">
              <a:buNone/>
            </a:pPr>
            <a:endParaRPr lang="en-US" sz="2400" b="1">
              <a:solidFill>
                <a:srgbClr val="000000"/>
              </a:solidFill>
              <a:latin typeface="Arial" panose="020B0604020202020204" pitchFamily="34" charset="0"/>
              <a:cs typeface="Arial" panose="020B0604020202020204" pitchFamily="34" charset="0"/>
            </a:endParaRPr>
          </a:p>
          <a:p>
            <a:pPr marL="0" indent="0">
              <a:buNone/>
            </a:pPr>
            <a:r>
              <a:rPr lang="en-US" sz="2400" b="1">
                <a:solidFill>
                  <a:srgbClr val="000000"/>
                </a:solidFill>
                <a:latin typeface="Arial" panose="020B0604020202020204" pitchFamily="34" charset="0"/>
                <a:cs typeface="Arial" panose="020B0604020202020204" pitchFamily="34" charset="0"/>
              </a:rPr>
              <a:t>HOWEVER, </a:t>
            </a:r>
            <a:r>
              <a:rPr lang="en-US" sz="2400">
                <a:solidFill>
                  <a:srgbClr val="000000"/>
                </a:solidFill>
              </a:rPr>
              <a:t>An employer can amend its sick leave policy to avoid offering additional leave.</a:t>
            </a:r>
            <a:endParaRPr lang="en-US" sz="2400"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6676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a:solidFill>
                  <a:srgbClr val="000000"/>
                </a:solidFill>
              </a:rPr>
              <a:t>Covered Employers</a:t>
            </a:r>
          </a:p>
          <a:p>
            <a:pPr marL="0" indent="0">
              <a:buNone/>
            </a:pPr>
            <a:endParaRPr lang="en-US" sz="2400" b="1" i="1">
              <a:solidFill>
                <a:srgbClr val="000000"/>
              </a:solidFill>
            </a:endParaRPr>
          </a:p>
          <a:p>
            <a:pPr marL="0" indent="0">
              <a:buNone/>
            </a:pPr>
            <a:r>
              <a:rPr lang="en-US" sz="2400">
                <a:solidFill>
                  <a:srgbClr val="000000"/>
                </a:solidFill>
              </a:rPr>
              <a:t>An employer cannot force employees to use other leave first.</a:t>
            </a:r>
            <a:endParaRPr lang="en-US" sz="2400"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3162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5695B28-FB6F-484B-A5B4-6A1B24A2217B}"/>
              </a:ext>
            </a:extLst>
          </p:cNvPr>
          <p:cNvSpPr>
            <a:spLocks noGrp="1"/>
          </p:cNvSpPr>
          <p:nvPr>
            <p:ph type="title"/>
          </p:nvPr>
        </p:nvSpPr>
        <p:spPr>
          <a:xfrm>
            <a:off x="640079" y="2053641"/>
            <a:ext cx="3669161" cy="2760098"/>
          </a:xfrm>
        </p:spPr>
        <p:txBody>
          <a:bodyPr>
            <a:normAutofit/>
          </a:bodyPr>
          <a:lstStyle/>
          <a:p>
            <a:r>
              <a:rPr lang="en-US" sz="3100">
                <a:solidFill>
                  <a:srgbClr val="FFFFFF"/>
                </a:solidFill>
              </a:rPr>
              <a:t>Paid Employee Leave</a:t>
            </a:r>
            <a:br>
              <a:rPr lang="en-US" sz="3100">
                <a:solidFill>
                  <a:srgbClr val="FFFFFF"/>
                </a:solidFill>
              </a:rPr>
            </a:br>
            <a:r>
              <a:rPr lang="en-US" sz="3100">
                <a:solidFill>
                  <a:srgbClr val="FFFFFF"/>
                </a:solidFill>
              </a:rPr>
              <a:t/>
            </a:r>
            <a:br>
              <a:rPr lang="en-US" sz="3100">
                <a:solidFill>
                  <a:srgbClr val="FFFFFF"/>
                </a:solidFill>
              </a:rPr>
            </a:br>
            <a:r>
              <a:rPr lang="en-US" sz="3100">
                <a:solidFill>
                  <a:srgbClr val="FFFFFF"/>
                </a:solidFill>
              </a:rPr>
              <a:t>Emergency Family and Medical Leave Expansion Act</a:t>
            </a:r>
          </a:p>
        </p:txBody>
      </p:sp>
      <p:sp>
        <p:nvSpPr>
          <p:cNvPr id="3" name="Content Placeholder 2">
            <a:extLst>
              <a:ext uri="{FF2B5EF4-FFF2-40B4-BE49-F238E27FC236}">
                <a16:creationId xmlns:a16="http://schemas.microsoft.com/office/drawing/2014/main" xmlns="" id="{86C31A37-AA47-4DEC-837A-251CE0738169}"/>
              </a:ext>
            </a:extLst>
          </p:cNvPr>
          <p:cNvSpPr>
            <a:spLocks noGrp="1"/>
          </p:cNvSpPr>
          <p:nvPr>
            <p:ph idx="1"/>
          </p:nvPr>
        </p:nvSpPr>
        <p:spPr>
          <a:xfrm>
            <a:off x="6090574" y="801866"/>
            <a:ext cx="5306084" cy="5230634"/>
          </a:xfrm>
        </p:spPr>
        <p:txBody>
          <a:bodyPr anchor="ctr">
            <a:normAutofit/>
          </a:bodyPr>
          <a:lstStyle/>
          <a:p>
            <a:pPr marL="0" indent="0">
              <a:buNone/>
            </a:pPr>
            <a:r>
              <a:rPr lang="en-US" sz="2400" b="1" i="1">
                <a:solidFill>
                  <a:srgbClr val="000000"/>
                </a:solidFill>
              </a:rPr>
              <a:t>Covered Employers</a:t>
            </a:r>
          </a:p>
          <a:p>
            <a:pPr marL="0" indent="0">
              <a:buNone/>
            </a:pPr>
            <a:endParaRPr lang="en-US" sz="2400" b="1" i="1">
              <a:solidFill>
                <a:srgbClr val="000000"/>
              </a:solidFill>
            </a:endParaRPr>
          </a:p>
          <a:p>
            <a:pPr marL="0" indent="0">
              <a:buNone/>
            </a:pPr>
            <a:r>
              <a:rPr lang="en-US" sz="2400">
                <a:solidFill>
                  <a:srgbClr val="000000"/>
                </a:solidFill>
              </a:rPr>
              <a:t>Employers are permitted to deny leave to employees who are health care providers or emergency responders.</a:t>
            </a:r>
            <a:endParaRPr lang="en-US" sz="240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7178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36415"/>
  <p:tag name="AS_OS" val="Microsoft Windows NT 6.1.7601 Service Pack 1"/>
  <p:tag name="AS_RELEASE_DATE" val="2015.10.05"/>
  <p:tag name="AS_TITLE" val="Aspose.Slides for .NET 4.0"/>
  <p:tag name="AS_VERSION" val="15.8.0.0"/>
</p:tagLst>
</file>

<file path=ppt/tags/tag2.xml><?xml version="1.0" encoding="utf-8"?>
<p:tagLst xmlns:a="http://schemas.openxmlformats.org/drawingml/2006/main" xmlns:r="http://schemas.openxmlformats.org/officeDocument/2006/relationships" xmlns:p="http://schemas.openxmlformats.org/presentationml/2006/main">
  <p:tag name="AS_UNIQUEID" val="2"/>
</p:tagLst>
</file>

<file path=ppt/tags/tag3.xml><?xml version="1.0" encoding="utf-8"?>
<p:tagLst xmlns:a="http://schemas.openxmlformats.org/drawingml/2006/main" xmlns:r="http://schemas.openxmlformats.org/officeDocument/2006/relationships" xmlns:p="http://schemas.openxmlformats.org/presentationml/2006/main">
  <p:tag name="AS_UNIQUEID"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0.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1.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2.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3.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4.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5.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6.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7.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8.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9.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20.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1.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2.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3.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4.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5.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6.xml><?xml version="1.0" encoding="utf-8"?>
<a:themeOverride xmlns:a="http://schemas.openxmlformats.org/drawingml/2006/main">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27.xml><?xml version="1.0" encoding="utf-8"?>
<a:themeOverride xmlns:a="http://schemas.openxmlformats.org/drawingml/2006/main">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28.xml><?xml version="1.0" encoding="utf-8"?>
<a:themeOverride xmlns:a="http://schemas.openxmlformats.org/drawingml/2006/main">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29.xml><?xml version="1.0" encoding="utf-8"?>
<a:themeOverride xmlns:a="http://schemas.openxmlformats.org/drawingml/2006/main">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ppt/theme/themeOverride3.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30.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3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ppt/theme/themeOverride3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33.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34.xml><?xml version="1.0" encoding="utf-8"?>
<a:themeOverride xmlns:a="http://schemas.openxmlformats.org/drawingml/2006/main">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themeOverride>
</file>

<file path=ppt/theme/themeOverride4.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5.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6.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7.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8.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9.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1989</Words>
  <Application>Microsoft Office PowerPoint</Application>
  <PresentationFormat>Custom</PresentationFormat>
  <Paragraphs>291</Paragraphs>
  <Slides>55</Slides>
  <Notes>54</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COVID-19 and The Workplace: Issues and Resources </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 </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Paid Employee Leave  Emergency Family and Medical Leave Expansion Act</vt:lpstr>
      <vt:lpstr>Compensation</vt:lpstr>
      <vt:lpstr>Paid Employee Leave  Emergency Family and Medical Leave Expansion Act</vt:lpstr>
      <vt:lpstr>Paid Employee Leave  Emergency Family and Medical Leave Expansion Act</vt:lpstr>
      <vt:lpstr>Paid Employee Leave  Emergency Family and Medical Leave Expansion Act</vt:lpstr>
      <vt:lpstr>Recommended Best Practices for Sick Employees</vt:lpstr>
      <vt:lpstr>Recommended Best Practices for Sick Employees</vt:lpstr>
      <vt:lpstr>Recommended Best Practices for Sick Employees</vt:lpstr>
      <vt:lpstr>Recommended Best Practices for Sick Employees</vt:lpstr>
      <vt:lpstr>Recommended Best Practices for Sick Employees</vt:lpstr>
      <vt:lpstr>Recommended Best Practices for Sick Employees</vt:lpstr>
      <vt:lpstr>Recommended Best Practices for Sick Employees</vt:lpstr>
      <vt:lpstr>Recommended Best Practices for Sick Employees</vt:lpstr>
      <vt:lpstr>Recommended Best Practices for Sick Employees</vt:lpstr>
      <vt:lpstr>Recommended Best Practices for Sick Employees</vt:lpstr>
      <vt:lpstr>Recommended Best Practices for Sick Employees</vt:lpstr>
      <vt:lpstr>Recommended Best Practices for Sick Employees</vt:lpstr>
      <vt:lpstr>Workplace Medical Screenings</vt:lpstr>
      <vt:lpstr>Workplace Medical Screenings</vt:lpstr>
      <vt:lpstr>Workplace Medical Screenings</vt:lpstr>
      <vt:lpstr>Workplace Medical Screenings</vt:lpstr>
      <vt:lpstr>Workplace Medical Screenings</vt:lpstr>
      <vt:lpstr>Confidentiality</vt:lpstr>
      <vt:lpstr>Confidentiality</vt:lpstr>
      <vt:lpstr>Confidentiality</vt:lpstr>
      <vt:lpstr>The WARN Act</vt:lpstr>
      <vt:lpstr>OSHA Considerations</vt:lpstr>
      <vt:lpstr>OSHA Considerations</vt:lpstr>
      <vt:lpstr>UNION Considerations</vt:lpstr>
      <vt:lpstr>UNION Considerations</vt:lpstr>
      <vt:lpstr>Additional Recommended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2020-03-26T22:46:19Z</dcterms:created>
  <dcterms:modified xsi:type="dcterms:W3CDTF">2020-03-27T15:06:24Z</dcterms:modified>
</cp:coreProperties>
</file>